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65" r:id="rId5"/>
    <p:sldId id="268" r:id="rId6"/>
    <p:sldId id="290" r:id="rId7"/>
    <p:sldId id="267" r:id="rId8"/>
    <p:sldId id="260" r:id="rId9"/>
    <p:sldId id="277" r:id="rId10"/>
    <p:sldId id="294" r:id="rId11"/>
    <p:sldId id="292" r:id="rId12"/>
    <p:sldId id="281" r:id="rId13"/>
    <p:sldId id="301" r:id="rId14"/>
    <p:sldId id="297" r:id="rId15"/>
    <p:sldId id="299" r:id="rId16"/>
    <p:sldId id="300" r:id="rId17"/>
    <p:sldId id="302" r:id="rId18"/>
    <p:sldId id="308" r:id="rId19"/>
    <p:sldId id="309" r:id="rId20"/>
    <p:sldId id="293" r:id="rId21"/>
    <p:sldId id="303" r:id="rId22"/>
    <p:sldId id="291" r:id="rId23"/>
    <p:sldId id="275" r:id="rId24"/>
    <p:sldId id="282" r:id="rId25"/>
    <p:sldId id="283" r:id="rId26"/>
    <p:sldId id="289" r:id="rId27"/>
    <p:sldId id="305" r:id="rId28"/>
    <p:sldId id="307" r:id="rId29"/>
    <p:sldId id="304" r:id="rId30"/>
    <p:sldId id="287" r:id="rId31"/>
    <p:sldId id="306" r:id="rId32"/>
    <p:sldId id="266" r:id="rId33"/>
  </p:sldIdLst>
  <p:sldSz cx="24384000" cy="13716000"/>
  <p:notesSz cx="6886575" cy="100187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2168D3-9EAB-613D-87F6-55B704D975EF}" name="David Hallinan" initials="DH" userId="S::David.Hallinan@nesc.ie::2b852b3d-d52e-484e-a413-8edea9eb97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AE"/>
    <a:srgbClr val="002952"/>
    <a:srgbClr val="1EB9DE"/>
    <a:srgbClr val="B6005C"/>
    <a:srgbClr val="E5EBFF"/>
    <a:srgbClr val="EB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2"/>
    <p:restoredTop sz="92365" autoAdjust="0"/>
  </p:normalViewPr>
  <p:slideViewPr>
    <p:cSldViewPr snapToGrid="0">
      <p:cViewPr>
        <p:scale>
          <a:sx n="30" d="100"/>
          <a:sy n="30" d="100"/>
        </p:scale>
        <p:origin x="494" y="79"/>
      </p:cViewPr>
      <p:guideLst/>
    </p:cSldViewPr>
  </p:slideViewPr>
  <p:notesTextViewPr>
    <p:cViewPr>
      <p:scale>
        <a:sx n="1" d="1"/>
        <a:sy n="1" d="1"/>
      </p:scale>
      <p:origin x="0" y="0"/>
    </p:cViewPr>
  </p:notesTextViewPr>
  <p:sorterViewPr>
    <p:cViewPr varScale="1">
      <p:scale>
        <a:sx n="1" d="1"/>
        <a:sy n="1" d="1"/>
      </p:scale>
      <p:origin x="0" y="-181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O'Reilly" userId="b8aa4ff6-83d0-4f4e-9182-4e316b9a675e" providerId="ADAL" clId="{25D38ADF-212F-4F60-8E7A-6CB78A984034}"/>
    <pc:docChg chg="delSld modSld">
      <pc:chgData name="Gemma O'Reilly" userId="b8aa4ff6-83d0-4f4e-9182-4e316b9a675e" providerId="ADAL" clId="{25D38ADF-212F-4F60-8E7A-6CB78A984034}" dt="2025-03-07T12:26:50.222" v="50" actId="47"/>
      <pc:docMkLst>
        <pc:docMk/>
      </pc:docMkLst>
      <pc:sldChg chg="modSp del mod">
        <pc:chgData name="Gemma O'Reilly" userId="b8aa4ff6-83d0-4f4e-9182-4e316b9a675e" providerId="ADAL" clId="{25D38ADF-212F-4F60-8E7A-6CB78A984034}" dt="2025-03-07T12:26:25.421" v="49" actId="47"/>
        <pc:sldMkLst>
          <pc:docMk/>
          <pc:sldMk cId="768929031" sldId="286"/>
        </pc:sldMkLst>
        <pc:spChg chg="mod">
          <ac:chgData name="Gemma O'Reilly" userId="b8aa4ff6-83d0-4f4e-9182-4e316b9a675e" providerId="ADAL" clId="{25D38ADF-212F-4F60-8E7A-6CB78A984034}" dt="2025-03-07T12:26:08.314" v="48" actId="20577"/>
          <ac:spMkLst>
            <pc:docMk/>
            <pc:sldMk cId="768929031" sldId="286"/>
            <ac:spMk id="6" creationId="{D923CF56-4543-53A9-E4BD-7285E0F724C6}"/>
          </ac:spMkLst>
        </pc:spChg>
      </pc:sldChg>
      <pc:sldChg chg="del">
        <pc:chgData name="Gemma O'Reilly" userId="b8aa4ff6-83d0-4f4e-9182-4e316b9a675e" providerId="ADAL" clId="{25D38ADF-212F-4F60-8E7A-6CB78A984034}" dt="2025-03-07T12:26:50.222" v="50" actId="47"/>
        <pc:sldMkLst>
          <pc:docMk/>
          <pc:sldMk cId="963965373" sldId="288"/>
        </pc:sldMkLst>
      </pc:sldChg>
      <pc:sldChg chg="modSp mod">
        <pc:chgData name="Gemma O'Reilly" userId="b8aa4ff6-83d0-4f4e-9182-4e316b9a675e" providerId="ADAL" clId="{25D38ADF-212F-4F60-8E7A-6CB78A984034}" dt="2025-03-07T12:25:30.638" v="19" actId="20577"/>
        <pc:sldMkLst>
          <pc:docMk/>
          <pc:sldMk cId="4018963656" sldId="304"/>
        </pc:sldMkLst>
        <pc:spChg chg="mod">
          <ac:chgData name="Gemma O'Reilly" userId="b8aa4ff6-83d0-4f4e-9182-4e316b9a675e" providerId="ADAL" clId="{25D38ADF-212F-4F60-8E7A-6CB78A984034}" dt="2025-03-07T12:25:30.638" v="19" actId="20577"/>
          <ac:spMkLst>
            <pc:docMk/>
            <pc:sldMk cId="4018963656" sldId="304"/>
            <ac:spMk id="5" creationId="{10E9F8F2-FADA-7FB7-E8D9-FBB3F41B57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03188" y="750888"/>
            <a:ext cx="6680200" cy="3757612"/>
          </a:xfrm>
          <a:prstGeom prst="rect">
            <a:avLst/>
          </a:prstGeom>
        </p:spPr>
        <p:txBody>
          <a:bodyPr lIns="96597" tIns="48299" rIns="96597" bIns="48299"/>
          <a:lstStyle/>
          <a:p>
            <a:endParaRPr/>
          </a:p>
        </p:txBody>
      </p:sp>
      <p:sp>
        <p:nvSpPr>
          <p:cNvPr id="149" name="Shape 149"/>
          <p:cNvSpPr>
            <a:spLocks noGrp="1"/>
          </p:cNvSpPr>
          <p:nvPr>
            <p:ph type="body" sz="quarter" idx="1"/>
          </p:nvPr>
        </p:nvSpPr>
        <p:spPr>
          <a:xfrm>
            <a:off x="918210" y="4758889"/>
            <a:ext cx="5050155" cy="4508421"/>
          </a:xfrm>
          <a:prstGeom prst="rect">
            <a:avLst/>
          </a:prstGeom>
        </p:spPr>
        <p:txBody>
          <a:bodyPr lIns="96597" tIns="48299" rIns="96597" bIns="48299"/>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0200" cy="3757612"/>
          </a:xfrm>
        </p:spPr>
      </p:sp>
      <p:sp>
        <p:nvSpPr>
          <p:cNvPr id="3" name="Notes Placeholder 2"/>
          <p:cNvSpPr>
            <a:spLocks noGrp="1"/>
          </p:cNvSpPr>
          <p:nvPr>
            <p:ph type="body" idx="1"/>
          </p:nvPr>
        </p:nvSpPr>
        <p:spPr/>
        <p:txBody>
          <a:bodyPr/>
          <a:lstStyle/>
          <a:p>
            <a:r>
              <a:rPr lang="en-US" dirty="0"/>
              <a:t>25mins ppt</a:t>
            </a:r>
          </a:p>
          <a:p>
            <a:r>
              <a:rPr lang="en-US" dirty="0"/>
              <a:t>Get </a:t>
            </a:r>
            <a:r>
              <a:rPr lang="en-US" dirty="0" err="1"/>
              <a:t>behaviour</a:t>
            </a:r>
            <a:r>
              <a:rPr lang="en-US" dirty="0"/>
              <a:t> box from </a:t>
            </a:r>
            <a:r>
              <a:rPr lang="en-US" dirty="0" err="1"/>
              <a:t>oecd</a:t>
            </a:r>
            <a:endParaRPr lang="en-US" dirty="0"/>
          </a:p>
        </p:txBody>
      </p:sp>
    </p:spTree>
    <p:extLst>
      <p:ext uri="{BB962C8B-B14F-4D97-AF65-F5344CB8AC3E}">
        <p14:creationId xmlns:p14="http://schemas.microsoft.com/office/powerpoint/2010/main" val="2684211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0200" cy="3757612"/>
          </a:xfrm>
        </p:spPr>
      </p:sp>
      <p:sp>
        <p:nvSpPr>
          <p:cNvPr id="3" name="Notes Placeholder 2"/>
          <p:cNvSpPr>
            <a:spLocks noGrp="1"/>
          </p:cNvSpPr>
          <p:nvPr>
            <p:ph type="body" idx="1"/>
          </p:nvPr>
        </p:nvSpPr>
        <p:spPr/>
        <p:txBody>
          <a:bodyPr/>
          <a:lstStyle/>
          <a:p>
            <a:r>
              <a:rPr lang="en-GB" dirty="0"/>
              <a:t>Energy donut diagram derived from doughnut economics concept bringing social contribution of energy and the environmental constraints into one visual. Exact diagram graphic to be refined.</a:t>
            </a:r>
          </a:p>
        </p:txBody>
      </p:sp>
    </p:spTree>
    <p:extLst>
      <p:ext uri="{BB962C8B-B14F-4D97-AF65-F5344CB8AC3E}">
        <p14:creationId xmlns:p14="http://schemas.microsoft.com/office/powerpoint/2010/main" val="738173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30587-E219-A3F0-668D-F4FCE6015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712A2-294B-2D1F-C8FC-91DF986C8918}"/>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EB2EA746-04E6-A69C-EE94-5DF2C48CE28A}"/>
              </a:ext>
            </a:extLst>
          </p:cNvPr>
          <p:cNvSpPr>
            <a:spLocks noGrp="1"/>
          </p:cNvSpPr>
          <p:nvPr>
            <p:ph type="body" idx="1"/>
          </p:nvPr>
        </p:nvSpPr>
        <p:spPr/>
        <p:txBody>
          <a:bodyPr/>
          <a:lstStyle/>
          <a:p>
            <a:endParaRPr lang="en-GB" dirty="0"/>
          </a:p>
          <a:p>
            <a:endParaRPr lang="en-GB" dirty="0"/>
          </a:p>
        </p:txBody>
      </p:sp>
    </p:spTree>
    <p:extLst>
      <p:ext uri="{BB962C8B-B14F-4D97-AF65-F5344CB8AC3E}">
        <p14:creationId xmlns:p14="http://schemas.microsoft.com/office/powerpoint/2010/main" val="429340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91728-0383-DE8A-5580-709F51EC0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559310-61EE-1D51-8D23-708DD68058E1}"/>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605B983A-9AA7-88D4-3CFC-54F35440FC5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90283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5905C-211C-972C-DB2A-8A33B3D2D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26AF3-5671-E83E-4CB8-321EEEFFE2A2}"/>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B408B56A-4778-3673-581A-E321D5904702}"/>
              </a:ext>
            </a:extLst>
          </p:cNvPr>
          <p:cNvSpPr>
            <a:spLocks noGrp="1"/>
          </p:cNvSpPr>
          <p:nvPr>
            <p:ph type="body" idx="1"/>
          </p:nvPr>
        </p:nvSpPr>
        <p:spPr/>
        <p:txBody>
          <a:bodyPr/>
          <a:lstStyle/>
          <a:p>
            <a:r>
              <a:rPr lang="en-GB" dirty="0"/>
              <a:t>Energy donut diagram derived from doughnut economics concept bringing social contribution of energy and the environmental constraints into one visual. Exact diagram graphic to be refined.</a:t>
            </a:r>
          </a:p>
        </p:txBody>
      </p:sp>
    </p:spTree>
    <p:extLst>
      <p:ext uri="{BB962C8B-B14F-4D97-AF65-F5344CB8AC3E}">
        <p14:creationId xmlns:p14="http://schemas.microsoft.com/office/powerpoint/2010/main" val="2051885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12419-D56E-157A-84AB-D753405A3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45D51-5194-CBD1-C34B-D2CED81A942F}"/>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102FB9EF-BC26-10F2-2D83-A7397B511AA8}"/>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10881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651CC-CA03-D61E-D6F7-976D08B1A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BFCEB-903B-6837-EF17-7D7E17CAE745}"/>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D0D9E4EC-52D8-BF33-7EF7-79FBCD6C35A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4710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C44B2-FC34-0D5F-8029-EAEE94EDC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9505A-F900-B8F8-4C17-21B99E59E7C6}"/>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1E454A64-36B4-788E-0C32-9D59CAA86B0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22857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78DA3-5B8D-7C9E-1DC5-7FF826859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C963E-0791-D3BA-246A-2BF2F8D14983}"/>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6CA7BF71-8693-08A5-CA02-EB2472D785A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84166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3D852-54C1-D2D6-39A1-53FC44626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50688-EC0F-2060-FAF7-B645FE279585}"/>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A4851B71-4B4A-5F65-E584-CD664C94664D}"/>
              </a:ext>
            </a:extLst>
          </p:cNvPr>
          <p:cNvSpPr>
            <a:spLocks noGrp="1"/>
          </p:cNvSpPr>
          <p:nvPr>
            <p:ph type="body" idx="1"/>
          </p:nvPr>
        </p:nvSpPr>
        <p:spPr/>
        <p:txBody>
          <a:bodyPr/>
          <a:lstStyle/>
          <a:p>
            <a:r>
              <a:rPr lang="en-GB" dirty="0"/>
              <a:t>Energy donut diagram derived from doughnut economics concept bringing social contribution of energy and the environmental constraints into one visual. Exact diagram graphic to be refined.</a:t>
            </a:r>
          </a:p>
        </p:txBody>
      </p:sp>
    </p:spTree>
    <p:extLst>
      <p:ext uri="{BB962C8B-B14F-4D97-AF65-F5344CB8AC3E}">
        <p14:creationId xmlns:p14="http://schemas.microsoft.com/office/powerpoint/2010/main" val="1166493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0200" cy="375761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0181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0200" cy="37576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9388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F7B6E-F770-2D68-1CB1-83E40EDD5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CD12B-F5DB-8274-57BE-73FE9E88CD42}"/>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33F2D1E8-780B-6F8E-1D52-C7EFA701832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483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0200" cy="37576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15787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E8650-26C8-B4EA-2266-13E720F59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59E57-1E2D-053B-C2B5-B69DC327E423}"/>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33C12106-375C-5E1D-4947-373C637F6459}"/>
              </a:ext>
            </a:extLst>
          </p:cNvPr>
          <p:cNvSpPr>
            <a:spLocks noGrp="1"/>
          </p:cNvSpPr>
          <p:nvPr>
            <p:ph type="body" idx="1"/>
          </p:nvPr>
        </p:nvSpPr>
        <p:spPr/>
        <p:txBody>
          <a:bodyPr/>
          <a:lstStyle/>
          <a:p>
            <a:r>
              <a:rPr lang="en-GB" dirty="0"/>
              <a:t>Energy donut diagram derived from doughnut economics concept bringing social contribution of energy and the environmental constraints into one visual. Exact diagram graphic to be refined.</a:t>
            </a:r>
          </a:p>
        </p:txBody>
      </p:sp>
    </p:spTree>
    <p:extLst>
      <p:ext uri="{BB962C8B-B14F-4D97-AF65-F5344CB8AC3E}">
        <p14:creationId xmlns:p14="http://schemas.microsoft.com/office/powerpoint/2010/main" val="101480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0DD30-30F6-007D-3CAE-96A14D92B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04EA7-A703-3547-B037-C61F939D75CF}"/>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605B9521-C236-8C84-3CDD-2ADF500B5AC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20236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8DE61-5DF2-6CE8-2050-12DDF0F3E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816F7-BCCC-9E31-84B1-9BB70C4AB3FE}"/>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1AFC375F-0188-49C0-064B-C8CCC68558ED}"/>
              </a:ext>
            </a:extLst>
          </p:cNvPr>
          <p:cNvSpPr>
            <a:spLocks noGrp="1"/>
          </p:cNvSpPr>
          <p:nvPr>
            <p:ph type="body" idx="1"/>
          </p:nvPr>
        </p:nvSpPr>
        <p:spPr/>
        <p:txBody>
          <a:bodyPr/>
          <a:lstStyle/>
          <a:p>
            <a:r>
              <a:rPr lang="en-GB" dirty="0"/>
              <a:t>Goals of the system – changing ICE miles goal to a vehicle </a:t>
            </a:r>
            <a:r>
              <a:rPr lang="en-GB" dirty="0" err="1"/>
              <a:t>kilometers</a:t>
            </a:r>
            <a:r>
              <a:rPr lang="en-GB" dirty="0"/>
              <a:t> goal.</a:t>
            </a:r>
          </a:p>
        </p:txBody>
      </p:sp>
    </p:spTree>
    <p:extLst>
      <p:ext uri="{BB962C8B-B14F-4D97-AF65-F5344CB8AC3E}">
        <p14:creationId xmlns:p14="http://schemas.microsoft.com/office/powerpoint/2010/main" val="3572449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4CF03-807A-C3BE-FE44-D96F71EBE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BBE9D-5772-F894-3FBC-DE4F2906DD14}"/>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E5C75F0B-C3B7-294C-C69A-2B6D202E2D29}"/>
              </a:ext>
            </a:extLst>
          </p:cNvPr>
          <p:cNvSpPr>
            <a:spLocks noGrp="1"/>
          </p:cNvSpPr>
          <p:nvPr>
            <p:ph type="body" idx="1"/>
          </p:nvPr>
        </p:nvSpPr>
        <p:spPr/>
        <p:txBody>
          <a:bodyPr/>
          <a:lstStyle/>
          <a:p>
            <a:r>
              <a:rPr lang="en-GB" dirty="0"/>
              <a:t>Goals of the system – changing ICE miles goal to a vehicle </a:t>
            </a:r>
            <a:r>
              <a:rPr lang="en-GB" dirty="0" err="1"/>
              <a:t>kilometers</a:t>
            </a:r>
            <a:r>
              <a:rPr lang="en-GB" dirty="0"/>
              <a:t> goal.</a:t>
            </a:r>
          </a:p>
        </p:txBody>
      </p:sp>
    </p:spTree>
    <p:extLst>
      <p:ext uri="{BB962C8B-B14F-4D97-AF65-F5344CB8AC3E}">
        <p14:creationId xmlns:p14="http://schemas.microsoft.com/office/powerpoint/2010/main" val="2655022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D1FD-6F7B-25A9-B136-9CF646C83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A8A28-8742-308C-12F0-6DDE2E53010C}"/>
              </a:ext>
            </a:extLst>
          </p:cNvPr>
          <p:cNvSpPr>
            <a:spLocks noGrp="1" noRot="1" noChangeAspect="1"/>
          </p:cNvSpPr>
          <p:nvPr>
            <p:ph type="sldImg"/>
          </p:nvPr>
        </p:nvSpPr>
        <p:spPr>
          <a:xfrm>
            <a:off x="103188" y="750888"/>
            <a:ext cx="6680200" cy="3757612"/>
          </a:xfrm>
        </p:spPr>
      </p:sp>
      <p:sp>
        <p:nvSpPr>
          <p:cNvPr id="3" name="Notes Placeholder 2">
            <a:extLst>
              <a:ext uri="{FF2B5EF4-FFF2-40B4-BE49-F238E27FC236}">
                <a16:creationId xmlns:a16="http://schemas.microsoft.com/office/drawing/2014/main" id="{23D407ED-81E2-C8D7-C4AA-059C6254B7B7}"/>
              </a:ext>
            </a:extLst>
          </p:cNvPr>
          <p:cNvSpPr>
            <a:spLocks noGrp="1"/>
          </p:cNvSpPr>
          <p:nvPr>
            <p:ph type="body" idx="1"/>
          </p:nvPr>
        </p:nvSpPr>
        <p:spPr/>
        <p:txBody>
          <a:bodyPr/>
          <a:lstStyle/>
          <a:p>
            <a:r>
              <a:rPr lang="en-GB" dirty="0"/>
              <a:t>Goals of the system – changing ICE miles goal to a vehicle </a:t>
            </a:r>
            <a:r>
              <a:rPr lang="en-GB" dirty="0" err="1"/>
              <a:t>kilometers</a:t>
            </a:r>
            <a:r>
              <a:rPr lang="en-GB" dirty="0"/>
              <a:t> goal.</a:t>
            </a:r>
          </a:p>
        </p:txBody>
      </p:sp>
    </p:spTree>
    <p:extLst>
      <p:ext uri="{BB962C8B-B14F-4D97-AF65-F5344CB8AC3E}">
        <p14:creationId xmlns:p14="http://schemas.microsoft.com/office/powerpoint/2010/main" val="1300312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2" name="Asset 2.png">
            <a:extLst>
              <a:ext uri="{FF2B5EF4-FFF2-40B4-BE49-F238E27FC236}">
                <a16:creationId xmlns:a16="http://schemas.microsoft.com/office/drawing/2014/main" id="{01DD1A77-1CF7-FEF6-3259-0DA9272BC5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19050"/>
            <a:ext cx="24384001" cy="13677900"/>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3"/>
          </a:xfrm>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xfrm>
            <a:off x="1206500" y="4248504"/>
            <a:ext cx="21971000" cy="7094534"/>
          </a:xfrm>
          <a:prstGeom prst="rect">
            <a:avLst/>
          </a:prstGeom>
        </p:spPr>
        <p:txBody>
          <a:bodyPr/>
          <a:lstStyle>
            <a:lvl1pPr marL="0" indent="0">
              <a:buNone/>
              <a:defRPr b="0" i="0">
                <a:latin typeface="Calibri" panose="020F0502020204030204" pitchFamily="34" charset="0"/>
                <a:cs typeface="Calibri" panose="020F0502020204030204" pitchFamily="34" charset="0"/>
              </a:defRPr>
            </a:lvl1pPr>
          </a:lstStyle>
          <a:p>
            <a:r>
              <a:rPr dirty="0"/>
              <a:t>Slide bullet text</a:t>
            </a:r>
          </a:p>
          <a:p>
            <a:pPr lvl="1"/>
            <a:endParaRPr dirty="0"/>
          </a:p>
          <a:p>
            <a:pPr lvl="2"/>
            <a:endParaRPr dirty="0"/>
          </a:p>
          <a:p>
            <a:pPr lvl="3"/>
            <a:endParaRPr dirty="0"/>
          </a:p>
          <a:p>
            <a:pPr lvl="4"/>
            <a:endParaRPr dirty="0"/>
          </a:p>
        </p:txBody>
      </p:sp>
      <p:sp>
        <p:nvSpPr>
          <p:cNvPr id="45" name="Slide Number"/>
          <p:cNvSpPr txBox="1">
            <a:spLocks noGrp="1"/>
          </p:cNvSpPr>
          <p:nvPr>
            <p:ph type="sldNum" sz="quarter" idx="2"/>
          </p:nvPr>
        </p:nvSpPr>
        <p:spPr>
          <a:xfrm>
            <a:off x="11648016" y="12411715"/>
            <a:ext cx="1087968" cy="406818"/>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Image">
            <a:extLst>
              <a:ext uri="{FF2B5EF4-FFF2-40B4-BE49-F238E27FC236}">
                <a16:creationId xmlns:a16="http://schemas.microsoft.com/office/drawing/2014/main" id="{BCA46593-D43F-22FA-8FE2-7BEA67E980B6}"/>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20421600" y="11829092"/>
            <a:ext cx="2719772" cy="1013580"/>
          </a:xfrm>
          <a:prstGeom prst="rect">
            <a:avLst/>
          </a:prstGeom>
          <a:ln w="12700">
            <a:miter lim="400000"/>
          </a:ln>
        </p:spPr>
      </p:pic>
      <p:pic>
        <p:nvPicPr>
          <p:cNvPr id="8" name="Picture 7">
            <a:extLst>
              <a:ext uri="{FF2B5EF4-FFF2-40B4-BE49-F238E27FC236}">
                <a16:creationId xmlns:a16="http://schemas.microsoft.com/office/drawing/2014/main" id="{3D7563B2-5C92-AB76-4269-87E5CE815382}"/>
              </a:ext>
            </a:extLst>
          </p:cNvPr>
          <p:cNvPicPr>
            <a:picLocks noChangeAspect="1"/>
          </p:cNvPicPr>
          <p:nvPr userDrawn="1"/>
        </p:nvPicPr>
        <p:blipFill>
          <a:blip r:embed="rId9">
            <a:alphaModFix amt="5000"/>
            <a:extLst>
              <a:ext uri="{28A0092B-C50C-407E-A947-70E740481C1C}">
                <a14:useLocalDpi xmlns:a14="http://schemas.microsoft.com/office/drawing/2010/main" val="0"/>
              </a:ext>
            </a:extLst>
          </a:blip>
          <a:srcRect/>
          <a:stretch/>
        </p:blipFill>
        <p:spPr>
          <a:xfrm>
            <a:off x="-764767" y="-1065005"/>
            <a:ext cx="15341379" cy="18184975"/>
          </a:xfrm>
          <a:prstGeom prst="rect">
            <a:avLst/>
          </a:prstGeom>
        </p:spPr>
      </p:pic>
      <p:sp>
        <p:nvSpPr>
          <p:cNvPr id="9" name="Visit our website nesc.ie">
            <a:extLst>
              <a:ext uri="{FF2B5EF4-FFF2-40B4-BE49-F238E27FC236}">
                <a16:creationId xmlns:a16="http://schemas.microsoft.com/office/drawing/2014/main" id="{0C08AAB2-C1EB-5408-642D-DD1A533B1448}"/>
              </a:ext>
            </a:extLst>
          </p:cNvPr>
          <p:cNvSpPr txBox="1"/>
          <p:nvPr userDrawn="1"/>
        </p:nvSpPr>
        <p:spPr>
          <a:xfrm>
            <a:off x="1242628" y="12256051"/>
            <a:ext cx="2609304"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defRPr sz="3500">
                <a:solidFill>
                  <a:srgbClr val="FFFFFF"/>
                </a:solidFill>
                <a:latin typeface="MADE Evolve Sans"/>
                <a:ea typeface="MADE Evolve Sans"/>
                <a:cs typeface="MADE Evolve Sans"/>
                <a:sym typeface="MADE Evolve Sans"/>
              </a:defRPr>
            </a:pPr>
            <a:r>
              <a:rPr sz="4000" b="1">
                <a:solidFill>
                  <a:srgbClr val="002952"/>
                </a:solidFill>
                <a:latin typeface="Calibri" panose="020F0502020204030204" pitchFamily="34" charset="0"/>
                <a:cs typeface="Calibri" panose="020F0502020204030204" pitchFamily="34" charset="0"/>
              </a:rPr>
              <a:t>nesc.ie</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5" r:id="rId3"/>
    <p:sldLayoutId id="2147483656" r:id="rId4"/>
    <p:sldLayoutId id="2147483662" r:id="rId5"/>
    <p:sldLayoutId id="2147483663" r:id="rId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mailto:gemma.oreilly@nesc.ie" TargetMode="Externa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4421FA2F-09C1-2521-CC54-314F20B99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4699" y="1629365"/>
            <a:ext cx="6716183" cy="2502925"/>
          </a:xfrm>
          <a:prstGeom prst="rect">
            <a:avLst/>
          </a:prstGeom>
        </p:spPr>
      </p:pic>
      <p:sp>
        <p:nvSpPr>
          <p:cNvPr id="3" name="Headline Title">
            <a:extLst>
              <a:ext uri="{FF2B5EF4-FFF2-40B4-BE49-F238E27FC236}">
                <a16:creationId xmlns:a16="http://schemas.microsoft.com/office/drawing/2014/main" id="{B1BA0ECD-73CC-7C87-3A8B-CE6C8DE366E7}"/>
              </a:ext>
            </a:extLst>
          </p:cNvPr>
          <p:cNvSpPr txBox="1"/>
          <p:nvPr/>
        </p:nvSpPr>
        <p:spPr>
          <a:xfrm>
            <a:off x="1556955" y="5891270"/>
            <a:ext cx="12852636" cy="2495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8000" b="1" spc="-159">
                <a:solidFill>
                  <a:srgbClr val="2B6280"/>
                </a:solidFill>
                <a:latin typeface="MADE Evolve Sans"/>
                <a:ea typeface="MADE Evolve Sans"/>
                <a:cs typeface="MADE Evolve Sans"/>
                <a:sym typeface="MADE Evolve Sans"/>
              </a:defRPr>
            </a:lvl1pPr>
          </a:lstStyle>
          <a:p>
            <a:r>
              <a:rPr lang="en-GB" sz="9600" dirty="0">
                <a:solidFill>
                  <a:schemeClr val="bg1"/>
                </a:solidFill>
                <a:latin typeface="Calibri" panose="020F0502020204030204" pitchFamily="34" charset="0"/>
                <a:cs typeface="Calibri" panose="020F0502020204030204" pitchFamily="34" charset="0"/>
              </a:rPr>
              <a:t>Using systems thinking for public policy</a:t>
            </a:r>
          </a:p>
        </p:txBody>
      </p:sp>
      <p:sp>
        <p:nvSpPr>
          <p:cNvPr id="4" name="Headline Title">
            <a:extLst>
              <a:ext uri="{FF2B5EF4-FFF2-40B4-BE49-F238E27FC236}">
                <a16:creationId xmlns:a16="http://schemas.microsoft.com/office/drawing/2014/main" id="{8CB14A44-FD37-AC5E-EF86-44A64A88A8A9}"/>
              </a:ext>
            </a:extLst>
          </p:cNvPr>
          <p:cNvSpPr txBox="1"/>
          <p:nvPr/>
        </p:nvSpPr>
        <p:spPr>
          <a:xfrm>
            <a:off x="1556955" y="8771062"/>
            <a:ext cx="7941967" cy="935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8000" b="1" spc="-159">
                <a:solidFill>
                  <a:srgbClr val="2B6280"/>
                </a:solidFill>
                <a:latin typeface="MADE Evolve Sans"/>
                <a:ea typeface="MADE Evolve Sans"/>
                <a:cs typeface="MADE Evolve Sans"/>
                <a:sym typeface="MADE Evolve Sans"/>
              </a:defRPr>
            </a:lvl1pPr>
          </a:lstStyle>
          <a:p>
            <a:r>
              <a:rPr lang="en-GB" sz="6600" b="0" dirty="0">
                <a:solidFill>
                  <a:srgbClr val="1EB9DE"/>
                </a:solidFill>
                <a:latin typeface="Calibri" panose="020F0502020204030204" pitchFamily="34" charset="0"/>
                <a:cs typeface="Calibri" panose="020F0502020204030204" pitchFamily="34" charset="0"/>
              </a:rPr>
              <a:t>IBSPN</a:t>
            </a:r>
          </a:p>
        </p:txBody>
      </p:sp>
      <p:sp>
        <p:nvSpPr>
          <p:cNvPr id="5" name="Visit our website nesc.ie">
            <a:extLst>
              <a:ext uri="{FF2B5EF4-FFF2-40B4-BE49-F238E27FC236}">
                <a16:creationId xmlns:a16="http://schemas.microsoft.com/office/drawing/2014/main" id="{1EF8A912-2E5A-BF22-C537-1A233583723B}"/>
              </a:ext>
            </a:extLst>
          </p:cNvPr>
          <p:cNvSpPr txBox="1"/>
          <p:nvPr/>
        </p:nvSpPr>
        <p:spPr>
          <a:xfrm>
            <a:off x="1556955" y="12178389"/>
            <a:ext cx="8402734"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defRPr sz="3500">
                <a:solidFill>
                  <a:srgbClr val="FFFFFF"/>
                </a:solidFill>
                <a:latin typeface="MADE Evolve Sans"/>
                <a:ea typeface="MADE Evolve Sans"/>
                <a:cs typeface="MADE Evolve Sans"/>
                <a:sym typeface="MADE Evolve Sans"/>
              </a:defRPr>
            </a:pPr>
            <a:r>
              <a:rPr lang="en-GB" sz="4800" dirty="0">
                <a:solidFill>
                  <a:schemeClr val="bg1"/>
                </a:solidFill>
                <a:latin typeface="Calibri"/>
                <a:cs typeface="Calibri"/>
              </a:rPr>
              <a:t>March 2025</a:t>
            </a:r>
            <a:endParaRPr sz="4800" dirty="0">
              <a:solidFill>
                <a:schemeClr val="bg1"/>
              </a:solidFill>
              <a:latin typeface="Calibri"/>
              <a:cs typeface="Calibri"/>
            </a:endParaRPr>
          </a:p>
        </p:txBody>
      </p:sp>
    </p:spTree>
    <p:extLst>
      <p:ext uri="{BB962C8B-B14F-4D97-AF65-F5344CB8AC3E}">
        <p14:creationId xmlns:p14="http://schemas.microsoft.com/office/powerpoint/2010/main" val="38517772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4AC48-2BF0-6BA3-6154-31612365EA39}"/>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BB77D4BA-0AEC-EEEC-8B4E-2A0485473A6D}"/>
              </a:ext>
            </a:extLst>
          </p:cNvPr>
          <p:cNvSpPr txBox="1"/>
          <p:nvPr/>
        </p:nvSpPr>
        <p:spPr>
          <a:xfrm>
            <a:off x="1218964" y="1490171"/>
            <a:ext cx="10008509" cy="121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Concept of Behaviour</a:t>
            </a:r>
            <a:endParaRPr sz="8800" b="1" dirty="0">
              <a:solidFill>
                <a:srgbClr val="002952"/>
              </a:solidFill>
              <a:latin typeface="Calibri" panose="020F0502020204030204" pitchFamily="34" charset="0"/>
              <a:cs typeface="Calibri" panose="020F0502020204030204" pitchFamily="34" charset="0"/>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E9D0D7AC-8763-95F8-6B5C-69A955C82B5F}"/>
              </a:ext>
            </a:extLst>
          </p:cNvPr>
          <p:cNvSpPr txBox="1"/>
          <p:nvPr/>
        </p:nvSpPr>
        <p:spPr>
          <a:xfrm>
            <a:off x="1218964" y="2558518"/>
            <a:ext cx="13792435" cy="859896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1000" dirty="0">
              <a:solidFill>
                <a:schemeClr val="bg1">
                  <a:lumMod val="50000"/>
                </a:schemeClr>
              </a:solidFill>
              <a:latin typeface="Calibri"/>
              <a:ea typeface="+mn-lt"/>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Individual preferences and patterns of behaviour largely </a:t>
            </a:r>
            <a:r>
              <a:rPr lang="en-GB" sz="4400" b="1" i="1" dirty="0">
                <a:solidFill>
                  <a:schemeClr val="bg1">
                    <a:lumMod val="50000"/>
                  </a:schemeClr>
                </a:solidFill>
                <a:latin typeface="Calibri"/>
                <a:ea typeface="+mn-lt"/>
                <a:cs typeface="Calibri"/>
              </a:rPr>
              <a:t>result from the system structure in which they are embedded </a:t>
            </a:r>
            <a:r>
              <a:rPr lang="en-GB" sz="4400" dirty="0">
                <a:solidFill>
                  <a:schemeClr val="bg1">
                    <a:lumMod val="50000"/>
                  </a:schemeClr>
                </a:solidFill>
                <a:latin typeface="Calibri"/>
                <a:ea typeface="+mn-lt"/>
                <a:cs typeface="Calibri"/>
              </a:rPr>
              <a:t>(e.g. car-dependent systems) </a:t>
            </a:r>
            <a:r>
              <a:rPr lang="en-GB" sz="4400" b="1" i="1" dirty="0">
                <a:solidFill>
                  <a:schemeClr val="bg1">
                    <a:lumMod val="50000"/>
                  </a:schemeClr>
                </a:solidFill>
                <a:latin typeface="Calibri"/>
                <a:ea typeface="+mn-lt"/>
                <a:cs typeface="Calibri"/>
              </a:rPr>
              <a:t>and the mental models </a:t>
            </a:r>
            <a:r>
              <a:rPr lang="en-GB" sz="4400" dirty="0">
                <a:solidFill>
                  <a:schemeClr val="bg1">
                    <a:lumMod val="50000"/>
                  </a:schemeClr>
                </a:solidFill>
                <a:latin typeface="Calibri"/>
                <a:ea typeface="+mn-lt"/>
                <a:cs typeface="Calibri"/>
              </a:rPr>
              <a:t>(e.g. car-centric thinking) that have shaped such structure</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Government </a:t>
            </a:r>
            <a:r>
              <a:rPr lang="en-GB" sz="4400" b="1" i="1" dirty="0">
                <a:solidFill>
                  <a:schemeClr val="bg1">
                    <a:lumMod val="50000"/>
                  </a:schemeClr>
                </a:solidFill>
                <a:latin typeface="Calibri"/>
                <a:ea typeface="+mn-lt"/>
                <a:cs typeface="Calibri"/>
              </a:rPr>
              <a:t>policies have been fundamental </a:t>
            </a:r>
            <a:r>
              <a:rPr lang="en-GB" sz="4400" dirty="0">
                <a:solidFill>
                  <a:schemeClr val="bg1">
                    <a:lumMod val="50000"/>
                  </a:schemeClr>
                </a:solidFill>
                <a:latin typeface="Calibri"/>
                <a:ea typeface="+mn-lt"/>
                <a:cs typeface="Calibri"/>
              </a:rPr>
              <a:t>to shaping current systems and have also had a major influence on prevalent mental models. </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With the right policies, </a:t>
            </a:r>
            <a:r>
              <a:rPr lang="en-GB" sz="4400" b="1" i="1" dirty="0">
                <a:solidFill>
                  <a:schemeClr val="bg1">
                    <a:lumMod val="50000"/>
                  </a:schemeClr>
                </a:solidFill>
                <a:latin typeface="Calibri"/>
                <a:ea typeface="+mn-lt"/>
                <a:cs typeface="Calibri"/>
              </a:rPr>
              <a:t>systems could be deliberately redesigned</a:t>
            </a:r>
            <a:r>
              <a:rPr lang="en-GB" sz="4400" dirty="0">
                <a:solidFill>
                  <a:schemeClr val="bg1">
                    <a:lumMod val="50000"/>
                  </a:schemeClr>
                </a:solidFill>
                <a:latin typeface="Calibri"/>
                <a:ea typeface="+mn-lt"/>
                <a:cs typeface="Calibri"/>
              </a:rPr>
              <a:t> to promote and facilitate other choices and trigger large-scale behavioural change which is otherwise unlikely.</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dirty="0">
              <a:solidFill>
                <a:schemeClr val="bg1">
                  <a:lumMod val="50000"/>
                </a:schemeClr>
              </a:solidFill>
            </a:endParaRPr>
          </a:p>
        </p:txBody>
      </p:sp>
      <p:pic>
        <p:nvPicPr>
          <p:cNvPr id="8" name="Picture 7" descr="A group of people walking on a street&#10;&#10;AI-generated content may be incorrect.">
            <a:extLst>
              <a:ext uri="{FF2B5EF4-FFF2-40B4-BE49-F238E27FC236}">
                <a16:creationId xmlns:a16="http://schemas.microsoft.com/office/drawing/2014/main" id="{CBB7B24C-8673-D4CD-2632-FCFB3B4C8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7695">
            <a:off x="15828755" y="1728543"/>
            <a:ext cx="6904806" cy="9205017"/>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12D1902-D87A-528E-778D-D3661304130E}"/>
              </a:ext>
            </a:extLst>
          </p:cNvPr>
          <p:cNvSpPr/>
          <p:nvPr/>
        </p:nvSpPr>
        <p:spPr>
          <a:xfrm>
            <a:off x="833082" y="12378229"/>
            <a:ext cx="2367318" cy="7853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22697148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7275-DE02-2A0B-ECAF-BFBF563EF49B}"/>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7F58487A-46F4-5FEC-9665-19E479CC8DD6}"/>
              </a:ext>
            </a:extLst>
          </p:cNvPr>
          <p:cNvSpPr txBox="1"/>
          <p:nvPr/>
        </p:nvSpPr>
        <p:spPr>
          <a:xfrm>
            <a:off x="1218964" y="1490171"/>
            <a:ext cx="13754336"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a:t>
            </a:r>
            <a:endParaRPr sz="8800" b="1" dirty="0">
              <a:solidFill>
                <a:srgbClr val="002952"/>
              </a:solidFill>
              <a:latin typeface="Calibri"/>
              <a:cs typeface="Calibri"/>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52D83AA2-3845-2A2A-638E-222DB49E8629}"/>
              </a:ext>
            </a:extLst>
          </p:cNvPr>
          <p:cNvSpPr txBox="1"/>
          <p:nvPr/>
        </p:nvSpPr>
        <p:spPr>
          <a:xfrm>
            <a:off x="1084053" y="3028453"/>
            <a:ext cx="10697979" cy="57616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p>
            <a:pPr algn="l">
              <a:spcAft>
                <a:spcPts val="1800"/>
              </a:spcAft>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Causal Loop Diagrams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Help to understand dynamic effects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Identify vicious or virtuous circles, equilibria or sticking points, bottlenecks, catch 22s etc.</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Helps see existing research in a new way</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Helps identify where and which interventions might be fruitful or doomed to fail</a:t>
            </a:r>
            <a:endParaRPr lang="en-GB" sz="4800" dirty="0">
              <a:solidFill>
                <a:schemeClr val="bg1">
                  <a:lumMod val="50000"/>
                </a:schemeClr>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8F09E06E-FC1E-6FAA-0C34-01730FD80DDC}"/>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utoShape 2" descr="What Is The Iceberg Model Here S 2 Examples Showing How Well It Works –  Dubaikhalifas">
            <a:extLst>
              <a:ext uri="{FF2B5EF4-FFF2-40B4-BE49-F238E27FC236}">
                <a16:creationId xmlns:a16="http://schemas.microsoft.com/office/drawing/2014/main" id="{0899228F-16F5-A2AB-A23C-CFD0FA860874}"/>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003B1D4D-582E-62A4-6F65-5324AFF26D83}"/>
              </a:ext>
            </a:extLst>
          </p:cNvPr>
          <p:cNvPicPr>
            <a:picLocks noChangeAspect="1"/>
          </p:cNvPicPr>
          <p:nvPr/>
        </p:nvPicPr>
        <p:blipFill>
          <a:blip r:embed="rId2"/>
          <a:srcRect l="58340" t="11653" r="22541" b="12227"/>
          <a:stretch/>
        </p:blipFill>
        <p:spPr>
          <a:xfrm>
            <a:off x="13686020" y="-35138"/>
            <a:ext cx="10697979" cy="13690663"/>
          </a:xfrm>
          <a:prstGeom prst="rect">
            <a:avLst/>
          </a:prstGeom>
        </p:spPr>
      </p:pic>
    </p:spTree>
    <p:extLst>
      <p:ext uri="{BB962C8B-B14F-4D97-AF65-F5344CB8AC3E}">
        <p14:creationId xmlns:p14="http://schemas.microsoft.com/office/powerpoint/2010/main" val="36831411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B2448-8EF7-25A9-AD1C-9985D834DBC4}"/>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596FFCD4-6D2F-22F6-FC8D-381B5238014D}"/>
              </a:ext>
            </a:extLst>
          </p:cNvPr>
          <p:cNvSpPr txBox="1"/>
          <p:nvPr/>
        </p:nvSpPr>
        <p:spPr>
          <a:xfrm>
            <a:off x="1218964" y="948484"/>
            <a:ext cx="15419990" cy="2296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 stocks and flows, and policy mapping</a:t>
            </a:r>
            <a:endParaRPr sz="8800" b="1" dirty="0">
              <a:solidFill>
                <a:srgbClr val="002952"/>
              </a:solidFill>
              <a:latin typeface="Calibri"/>
              <a:cs typeface="Calibri"/>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2AA8B573-303B-BF48-6CD8-9F670330426C}"/>
              </a:ext>
            </a:extLst>
          </p:cNvPr>
          <p:cNvSpPr txBox="1"/>
          <p:nvPr/>
        </p:nvSpPr>
        <p:spPr>
          <a:xfrm>
            <a:off x="1137089" y="5470731"/>
            <a:ext cx="12762647" cy="5761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Tackling historic or engrained imbalances/behaviours/infrastructures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Policy mapping; following resource commitments, comparing allocation of resource and policy to stated aims/objectives</a:t>
            </a:r>
            <a:endParaRPr lang="en-GB" sz="4800" dirty="0">
              <a:solidFill>
                <a:schemeClr val="bg1">
                  <a:lumMod val="50000"/>
                </a:schemeClr>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61296C99-89AA-5650-4220-8B17556423EC}"/>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utoShape 2" descr="What Is The Iceberg Model Here S 2 Examples Showing How Well It Works –  Dubaikhalifas">
            <a:extLst>
              <a:ext uri="{FF2B5EF4-FFF2-40B4-BE49-F238E27FC236}">
                <a16:creationId xmlns:a16="http://schemas.microsoft.com/office/drawing/2014/main" id="{E5AF1008-0B4F-6CF7-A07D-9CB15215B658}"/>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a:extLst>
              <a:ext uri="{FF2B5EF4-FFF2-40B4-BE49-F238E27FC236}">
                <a16:creationId xmlns:a16="http://schemas.microsoft.com/office/drawing/2014/main" id="{6FDD14EC-B3D0-256D-0CFA-1E5D68DA2304}"/>
              </a:ext>
            </a:extLst>
          </p:cNvPr>
          <p:cNvGrpSpPr/>
          <p:nvPr/>
        </p:nvGrpSpPr>
        <p:grpSpPr>
          <a:xfrm>
            <a:off x="13588115" y="3444186"/>
            <a:ext cx="9541708" cy="7458661"/>
            <a:chOff x="13588115" y="3444186"/>
            <a:chExt cx="9541708" cy="7458661"/>
          </a:xfrm>
        </p:grpSpPr>
        <p:pic>
          <p:nvPicPr>
            <p:cNvPr id="13" name="Picture 12">
              <a:extLst>
                <a:ext uri="{FF2B5EF4-FFF2-40B4-BE49-F238E27FC236}">
                  <a16:creationId xmlns:a16="http://schemas.microsoft.com/office/drawing/2014/main" id="{80DEB530-2D79-8E4F-BCDD-7E0CF87BAF0C}"/>
                </a:ext>
              </a:extLst>
            </p:cNvPr>
            <p:cNvPicPr>
              <a:picLocks noChangeAspect="1"/>
            </p:cNvPicPr>
            <p:nvPr/>
          </p:nvPicPr>
          <p:blipFill>
            <a:blip r:embed="rId2"/>
            <a:srcRect l="57274" t="21025" r="13627" b="8210"/>
            <a:stretch/>
          </p:blipFill>
          <p:spPr>
            <a:xfrm>
              <a:off x="13588115" y="3444186"/>
              <a:ext cx="9541708" cy="7458661"/>
            </a:xfrm>
            <a:prstGeom prst="rect">
              <a:avLst/>
            </a:prstGeom>
          </p:spPr>
        </p:pic>
        <p:sp>
          <p:nvSpPr>
            <p:cNvPr id="2" name="Rectangle 1">
              <a:extLst>
                <a:ext uri="{FF2B5EF4-FFF2-40B4-BE49-F238E27FC236}">
                  <a16:creationId xmlns:a16="http://schemas.microsoft.com/office/drawing/2014/main" id="{A6742729-E844-591A-EA0A-789FC5991E4A}"/>
                </a:ext>
              </a:extLst>
            </p:cNvPr>
            <p:cNvSpPr/>
            <p:nvPr/>
          </p:nvSpPr>
          <p:spPr>
            <a:xfrm>
              <a:off x="16939773" y="3633730"/>
              <a:ext cx="5381469" cy="19522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 name="Graphic 6" descr="Leaky Tap outline">
              <a:extLst>
                <a:ext uri="{FF2B5EF4-FFF2-40B4-BE49-F238E27FC236}">
                  <a16:creationId xmlns:a16="http://schemas.microsoft.com/office/drawing/2014/main" id="{C34C9D8C-6F4F-E8B4-3996-4AA98C69FF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58969" y="3767450"/>
              <a:ext cx="2141817" cy="2141817"/>
            </a:xfrm>
            <a:prstGeom prst="rect">
              <a:avLst/>
            </a:prstGeom>
          </p:spPr>
        </p:pic>
        <p:sp>
          <p:nvSpPr>
            <p:cNvPr id="8" name="Teardrop 7">
              <a:extLst>
                <a:ext uri="{FF2B5EF4-FFF2-40B4-BE49-F238E27FC236}">
                  <a16:creationId xmlns:a16="http://schemas.microsoft.com/office/drawing/2014/main" id="{374CF1A3-448D-2ED9-6424-3C981493ED05}"/>
                </a:ext>
              </a:extLst>
            </p:cNvPr>
            <p:cNvSpPr/>
            <p:nvPr/>
          </p:nvSpPr>
          <p:spPr>
            <a:xfrm rot="18891236">
              <a:off x="19840503" y="5284070"/>
              <a:ext cx="390785" cy="413959"/>
            </a:xfrm>
            <a:prstGeom prst="teardrop">
              <a:avLst>
                <a:gd name="adj" fmla="val 135897"/>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Teardrop 9">
              <a:extLst>
                <a:ext uri="{FF2B5EF4-FFF2-40B4-BE49-F238E27FC236}">
                  <a16:creationId xmlns:a16="http://schemas.microsoft.com/office/drawing/2014/main" id="{9FB2D826-4879-C95B-0734-E1799680613A}"/>
                </a:ext>
              </a:extLst>
            </p:cNvPr>
            <p:cNvSpPr/>
            <p:nvPr/>
          </p:nvSpPr>
          <p:spPr>
            <a:xfrm rot="18891236">
              <a:off x="20105613" y="6005850"/>
              <a:ext cx="199385" cy="126441"/>
            </a:xfrm>
            <a:prstGeom prst="teardrop">
              <a:avLst>
                <a:gd name="adj" fmla="val 135897"/>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CEF1BDA3-3317-331A-343E-D05A9C2E75C5}"/>
                </a:ext>
              </a:extLst>
            </p:cNvPr>
            <p:cNvSpPr/>
            <p:nvPr/>
          </p:nvSpPr>
          <p:spPr>
            <a:xfrm>
              <a:off x="15720192" y="5931071"/>
              <a:ext cx="918762" cy="5065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307650356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B0BD5-92C7-744E-DF3B-E16AF5BDA16A}"/>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69BBAA0F-F4A4-3A3C-32E9-9B1B41BEB437}"/>
              </a:ext>
            </a:extLst>
          </p:cNvPr>
          <p:cNvSpPr txBox="1"/>
          <p:nvPr/>
        </p:nvSpPr>
        <p:spPr>
          <a:xfrm>
            <a:off x="1218964" y="1490171"/>
            <a:ext cx="13754336"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a:t>
            </a:r>
            <a:endParaRPr sz="8800" b="1" dirty="0">
              <a:solidFill>
                <a:srgbClr val="002952"/>
              </a:solidFill>
              <a:latin typeface="Calibri"/>
              <a:cs typeface="Calibri"/>
            </a:endParaRPr>
          </a:p>
        </p:txBody>
      </p:sp>
      <p:sp>
        <p:nvSpPr>
          <p:cNvPr id="6" name="Rectangle 5">
            <a:extLst>
              <a:ext uri="{FF2B5EF4-FFF2-40B4-BE49-F238E27FC236}">
                <a16:creationId xmlns:a16="http://schemas.microsoft.com/office/drawing/2014/main" id="{FB72FA6C-CE13-19B8-6EB2-F7EE95B47774}"/>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utoShape 2" descr="What Is The Iceberg Model Here S 2 Examples Showing How Well It Works –  Dubaikhalifas">
            <a:extLst>
              <a:ext uri="{FF2B5EF4-FFF2-40B4-BE49-F238E27FC236}">
                <a16:creationId xmlns:a16="http://schemas.microsoft.com/office/drawing/2014/main" id="{5E7D12C6-5208-15A5-F05D-7404680DEBBB}"/>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Iceberg Model">
            <a:extLst>
              <a:ext uri="{FF2B5EF4-FFF2-40B4-BE49-F238E27FC236}">
                <a16:creationId xmlns:a16="http://schemas.microsoft.com/office/drawing/2014/main" id="{CB87A1EF-2BD5-CD05-7C74-97B8A0E92C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00" r="12813"/>
          <a:stretch/>
        </p:blipFill>
        <p:spPr bwMode="auto">
          <a:xfrm>
            <a:off x="13306115" y="-62097"/>
            <a:ext cx="11077885" cy="13778097"/>
          </a:xfrm>
          <a:prstGeom prst="rect">
            <a:avLst/>
          </a:prstGeom>
          <a:noFill/>
          <a:extLst>
            <a:ext uri="{909E8E84-426E-40DD-AFC4-6F175D3DCCD1}">
              <a14:hiddenFill xmlns:a14="http://schemas.microsoft.com/office/drawing/2010/main">
                <a:solidFill>
                  <a:srgbClr val="FFFFFF"/>
                </a:solidFill>
              </a14:hiddenFill>
            </a:ext>
          </a:extLst>
        </p:spPr>
      </p:pic>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1B5F4D46-9DFC-C190-1453-2B102C919FCA}"/>
              </a:ext>
            </a:extLst>
          </p:cNvPr>
          <p:cNvSpPr txBox="1"/>
          <p:nvPr/>
        </p:nvSpPr>
        <p:spPr>
          <a:xfrm>
            <a:off x="1218964" y="2998472"/>
            <a:ext cx="11687567" cy="105676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p>
            <a:pPr algn="l">
              <a:spcAft>
                <a:spcPts val="1800"/>
              </a:spcAft>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Iceberg model</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Events: Observable actions and phenomena;</a:t>
            </a:r>
          </a:p>
          <a:p>
            <a:pPr marL="1889125" lvl="1" indent="-630238"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3600" dirty="0">
                <a:solidFill>
                  <a:schemeClr val="bg1">
                    <a:lumMod val="50000"/>
                  </a:schemeClr>
                </a:solidFill>
                <a:latin typeface="Calibri"/>
                <a:cs typeface="Calibri"/>
              </a:rPr>
              <a:t>traffic jams, pollution peaks, road fatalities, emissions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Patterns: Trends over time</a:t>
            </a:r>
          </a:p>
          <a:p>
            <a:pPr marL="1889125" indent="-630238"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3600" dirty="0">
                <a:solidFill>
                  <a:schemeClr val="bg1">
                    <a:lumMod val="50000"/>
                  </a:schemeClr>
                </a:solidFill>
                <a:latin typeface="Calibri"/>
                <a:cs typeface="Calibri"/>
              </a:rPr>
              <a:t>Growing car ownership, longer commutes, accompanied trips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Structure: How the parts are interrelated to influence patterns</a:t>
            </a:r>
          </a:p>
          <a:p>
            <a:pPr marL="1889125" indent="-630238"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3600" dirty="0">
                <a:solidFill>
                  <a:schemeClr val="bg1">
                    <a:lumMod val="50000"/>
                  </a:schemeClr>
                </a:solidFill>
                <a:latin typeface="Calibri"/>
                <a:cs typeface="Calibri"/>
              </a:rPr>
              <a:t>induced demand,  urban sprawl etc.</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Mental Models: mindsets, beliefs, feelings</a:t>
            </a:r>
          </a:p>
          <a:p>
            <a:pPr marL="1978025" indent="-719138"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3600" dirty="0">
                <a:solidFill>
                  <a:schemeClr val="bg1">
                    <a:lumMod val="50000"/>
                  </a:schemeClr>
                </a:solidFill>
                <a:latin typeface="Calibri"/>
                <a:cs typeface="Calibri"/>
              </a:rPr>
              <a:t>Cars as status symbols, roads belong to cars etc.</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308466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608CF-4BAD-C57E-29FC-045AB88329F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40D8E2E-330C-E6A1-58E8-6D8DF59C886E}"/>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utoShape 2" descr="What Is The Iceberg Model Here S 2 Examples Showing How Well It Works –  Dubaikhalifas">
            <a:extLst>
              <a:ext uri="{FF2B5EF4-FFF2-40B4-BE49-F238E27FC236}">
                <a16:creationId xmlns:a16="http://schemas.microsoft.com/office/drawing/2014/main" id="{15933491-1DCE-7284-CECB-626850B76739}"/>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4263D153-161E-BE84-39FB-E6DF8F41873A}"/>
              </a:ext>
            </a:extLst>
          </p:cNvPr>
          <p:cNvPicPr>
            <a:picLocks noChangeAspect="1"/>
          </p:cNvPicPr>
          <p:nvPr/>
        </p:nvPicPr>
        <p:blipFill>
          <a:blip r:embed="rId3"/>
          <a:srcRect l="59017" t="13757" r="6803" b="8401"/>
          <a:stretch/>
        </p:blipFill>
        <p:spPr>
          <a:xfrm>
            <a:off x="419726" y="1541426"/>
            <a:ext cx="16631604" cy="12174574"/>
          </a:xfrm>
          <a:prstGeom prst="rect">
            <a:avLst/>
          </a:prstGeom>
        </p:spPr>
      </p:pic>
      <p:sp>
        <p:nvSpPr>
          <p:cNvPr id="3" name="Title of report - Replace Here">
            <a:extLst>
              <a:ext uri="{FF2B5EF4-FFF2-40B4-BE49-F238E27FC236}">
                <a16:creationId xmlns:a16="http://schemas.microsoft.com/office/drawing/2014/main" id="{30BAE668-DEE8-B4DD-DA13-92915671C3F9}"/>
              </a:ext>
            </a:extLst>
          </p:cNvPr>
          <p:cNvSpPr txBox="1"/>
          <p:nvPr/>
        </p:nvSpPr>
        <p:spPr>
          <a:xfrm>
            <a:off x="1039082" y="634814"/>
            <a:ext cx="14732018"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 Leverage Points</a:t>
            </a:r>
            <a:endParaRPr sz="8800" b="1" dirty="0">
              <a:solidFill>
                <a:srgbClr val="002952"/>
              </a:solidFill>
              <a:latin typeface="Calibri"/>
              <a:cs typeface="Calibri"/>
            </a:endParaRPr>
          </a:p>
        </p:txBody>
      </p:sp>
      <p:pic>
        <p:nvPicPr>
          <p:cNvPr id="7" name="Picture 6">
            <a:extLst>
              <a:ext uri="{FF2B5EF4-FFF2-40B4-BE49-F238E27FC236}">
                <a16:creationId xmlns:a16="http://schemas.microsoft.com/office/drawing/2014/main" id="{BEA9B833-C2AC-66C5-9B78-1683AADB4D6E}"/>
              </a:ext>
            </a:extLst>
          </p:cNvPr>
          <p:cNvPicPr>
            <a:picLocks noChangeAspect="1"/>
          </p:cNvPicPr>
          <p:nvPr/>
        </p:nvPicPr>
        <p:blipFill>
          <a:blip r:embed="rId4"/>
          <a:stretch>
            <a:fillRect/>
          </a:stretch>
        </p:blipFill>
        <p:spPr>
          <a:xfrm>
            <a:off x="15771100" y="8109678"/>
            <a:ext cx="8456498" cy="5351489"/>
          </a:xfrm>
          <a:prstGeom prst="rect">
            <a:avLst/>
          </a:prstGeom>
        </p:spPr>
      </p:pic>
      <p:sp>
        <p:nvSpPr>
          <p:cNvPr id="8" name="Rectangle 7">
            <a:extLst>
              <a:ext uri="{FF2B5EF4-FFF2-40B4-BE49-F238E27FC236}">
                <a16:creationId xmlns:a16="http://schemas.microsoft.com/office/drawing/2014/main" id="{F5CA60C4-0394-746A-ADE3-4143F6CE7A40}"/>
              </a:ext>
            </a:extLst>
          </p:cNvPr>
          <p:cNvSpPr/>
          <p:nvPr/>
        </p:nvSpPr>
        <p:spPr>
          <a:xfrm>
            <a:off x="5861154" y="1925386"/>
            <a:ext cx="5486400" cy="9827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5" name="Group 14">
            <a:extLst>
              <a:ext uri="{FF2B5EF4-FFF2-40B4-BE49-F238E27FC236}">
                <a16:creationId xmlns:a16="http://schemas.microsoft.com/office/drawing/2014/main" id="{A5FAFE53-E3E6-2F7A-47C6-913D8E810C78}"/>
              </a:ext>
            </a:extLst>
          </p:cNvPr>
          <p:cNvGrpSpPr/>
          <p:nvPr/>
        </p:nvGrpSpPr>
        <p:grpSpPr>
          <a:xfrm>
            <a:off x="16594111" y="3013023"/>
            <a:ext cx="5707363" cy="2743200"/>
            <a:chOff x="17196237" y="3399150"/>
            <a:chExt cx="4040938" cy="2207173"/>
          </a:xfrm>
        </p:grpSpPr>
        <p:sp>
          <p:nvSpPr>
            <p:cNvPr id="10" name="Flowchart: Connector 9">
              <a:extLst>
                <a:ext uri="{FF2B5EF4-FFF2-40B4-BE49-F238E27FC236}">
                  <a16:creationId xmlns:a16="http://schemas.microsoft.com/office/drawing/2014/main" id="{F9394EB4-076B-352D-4956-BF5AE6713425}"/>
                </a:ext>
              </a:extLst>
            </p:cNvPr>
            <p:cNvSpPr/>
            <p:nvPr/>
          </p:nvSpPr>
          <p:spPr>
            <a:xfrm>
              <a:off x="17196237" y="3399150"/>
              <a:ext cx="2021153" cy="2207173"/>
            </a:xfrm>
            <a:prstGeom prst="flowChartConnector">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4EEDAB4C-9DA3-AFE0-E929-BEE26C23261C}"/>
                </a:ext>
              </a:extLst>
            </p:cNvPr>
            <p:cNvSpPr/>
            <p:nvPr/>
          </p:nvSpPr>
          <p:spPr>
            <a:xfrm rot="4227016">
              <a:off x="19835595" y="3654200"/>
              <a:ext cx="134912" cy="2668249"/>
            </a:xfrm>
            <a:prstGeom prst="rect">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Isosceles Triangle 13">
              <a:extLst>
                <a:ext uri="{FF2B5EF4-FFF2-40B4-BE49-F238E27FC236}">
                  <a16:creationId xmlns:a16="http://schemas.microsoft.com/office/drawing/2014/main" id="{01A3DFBF-A95A-1D20-B978-9E2628FCE841}"/>
                </a:ext>
              </a:extLst>
            </p:cNvPr>
            <p:cNvSpPr/>
            <p:nvPr/>
          </p:nvSpPr>
          <p:spPr>
            <a:xfrm>
              <a:off x="20005242" y="4888327"/>
              <a:ext cx="746624" cy="717995"/>
            </a:xfrm>
            <a:prstGeom prst="triangl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2" name="Rectangle 1">
            <a:extLst>
              <a:ext uri="{FF2B5EF4-FFF2-40B4-BE49-F238E27FC236}">
                <a16:creationId xmlns:a16="http://schemas.microsoft.com/office/drawing/2014/main" id="{6AF8F7F0-4466-1FA4-9A75-E995BC66C993}"/>
              </a:ext>
            </a:extLst>
          </p:cNvPr>
          <p:cNvSpPr/>
          <p:nvPr/>
        </p:nvSpPr>
        <p:spPr>
          <a:xfrm>
            <a:off x="6086006" y="2908092"/>
            <a:ext cx="9520202" cy="101082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6600" b="0" i="0" u="none" strike="noStrike" cap="none" spc="0" normalizeH="0" baseline="0" dirty="0">
                <a:ln>
                  <a:noFill/>
                </a:ln>
                <a:solidFill>
                  <a:sysClr val="windowText" lastClr="000000"/>
                </a:solidFill>
                <a:effectLst/>
                <a:uFillTx/>
                <a:latin typeface="Helvetica Neue Medium"/>
                <a:ea typeface="Helvetica Neue Medium"/>
                <a:cs typeface="Helvetica Neue Medium"/>
                <a:sym typeface="Helvetica Neue Medium"/>
              </a:rPr>
              <a:t>Where </a:t>
            </a:r>
            <a:r>
              <a:rPr lang="en-GB" sz="6600" dirty="0">
                <a:solidFill>
                  <a:sysClr val="windowText" lastClr="000000"/>
                </a:solidFill>
                <a:latin typeface="Helvetica Neue Medium"/>
                <a:ea typeface="Helvetica Neue Medium"/>
                <a:cs typeface="Helvetica Neue Medium"/>
                <a:sym typeface="Helvetica Neue Medium"/>
              </a:rPr>
              <a:t>on the iceberg is highest impact achieved?</a:t>
            </a:r>
            <a:endParaRPr kumimoji="0" lang="en-GB" sz="6600" b="0" i="0" u="none" strike="noStrike" cap="none" spc="0" normalizeH="0" baseline="0" dirty="0">
              <a:ln>
                <a:noFill/>
              </a:ln>
              <a:solidFill>
                <a:sysClr val="windowText" lastClr="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4895029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56DFA-24CA-6BA4-CA79-EEA63D6DD41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0A4C191-4075-7BE6-0A89-B64E75DD715F}"/>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utoShape 2" descr="What Is The Iceberg Model Here S 2 Examples Showing How Well It Works –  Dubaikhalifas">
            <a:extLst>
              <a:ext uri="{FF2B5EF4-FFF2-40B4-BE49-F238E27FC236}">
                <a16:creationId xmlns:a16="http://schemas.microsoft.com/office/drawing/2014/main" id="{B0870FB5-9C3E-A8B7-850C-8D30408A2123}"/>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itle of report - Replace Here">
            <a:extLst>
              <a:ext uri="{FF2B5EF4-FFF2-40B4-BE49-F238E27FC236}">
                <a16:creationId xmlns:a16="http://schemas.microsoft.com/office/drawing/2014/main" id="{1ED77DE9-C3A5-9414-8EE0-6225D1008E9C}"/>
              </a:ext>
            </a:extLst>
          </p:cNvPr>
          <p:cNvSpPr txBox="1"/>
          <p:nvPr/>
        </p:nvSpPr>
        <p:spPr>
          <a:xfrm>
            <a:off x="605945" y="1318841"/>
            <a:ext cx="14732018"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 Leverage Points</a:t>
            </a:r>
            <a:endParaRPr sz="8800" b="1" dirty="0">
              <a:solidFill>
                <a:srgbClr val="002952"/>
              </a:solidFill>
              <a:latin typeface="Calibri"/>
              <a:cs typeface="Calibri"/>
            </a:endParaRPr>
          </a:p>
        </p:txBody>
      </p:sp>
      <p:pic>
        <p:nvPicPr>
          <p:cNvPr id="7" name="Picture 6">
            <a:extLst>
              <a:ext uri="{FF2B5EF4-FFF2-40B4-BE49-F238E27FC236}">
                <a16:creationId xmlns:a16="http://schemas.microsoft.com/office/drawing/2014/main" id="{2A4EA5FA-B237-6977-B2F6-7BF44E8C376D}"/>
              </a:ext>
            </a:extLst>
          </p:cNvPr>
          <p:cNvPicPr>
            <a:picLocks noChangeAspect="1"/>
          </p:cNvPicPr>
          <p:nvPr/>
        </p:nvPicPr>
        <p:blipFill>
          <a:blip r:embed="rId3"/>
          <a:srcRect t="27633" r="59234" b="12925"/>
          <a:stretch/>
        </p:blipFill>
        <p:spPr>
          <a:xfrm>
            <a:off x="3823871" y="8151045"/>
            <a:ext cx="5230045" cy="4826080"/>
          </a:xfrm>
          <a:prstGeom prst="rect">
            <a:avLst/>
          </a:prstGeom>
        </p:spPr>
      </p:pic>
      <p:grpSp>
        <p:nvGrpSpPr>
          <p:cNvPr id="15" name="Group 14">
            <a:extLst>
              <a:ext uri="{FF2B5EF4-FFF2-40B4-BE49-F238E27FC236}">
                <a16:creationId xmlns:a16="http://schemas.microsoft.com/office/drawing/2014/main" id="{29999BC2-A324-5542-1892-7E3D4B010713}"/>
              </a:ext>
            </a:extLst>
          </p:cNvPr>
          <p:cNvGrpSpPr/>
          <p:nvPr/>
        </p:nvGrpSpPr>
        <p:grpSpPr>
          <a:xfrm>
            <a:off x="7268665" y="10144384"/>
            <a:ext cx="14914257" cy="2557166"/>
            <a:chOff x="17863489" y="3471389"/>
            <a:chExt cx="10559618" cy="2057490"/>
          </a:xfrm>
        </p:grpSpPr>
        <p:sp>
          <p:nvSpPr>
            <p:cNvPr id="12" name="Rectangle 11">
              <a:extLst>
                <a:ext uri="{FF2B5EF4-FFF2-40B4-BE49-F238E27FC236}">
                  <a16:creationId xmlns:a16="http://schemas.microsoft.com/office/drawing/2014/main" id="{254CDDB0-D825-3221-0716-B6E7F9A6B191}"/>
                </a:ext>
              </a:extLst>
            </p:cNvPr>
            <p:cNvSpPr/>
            <p:nvPr/>
          </p:nvSpPr>
          <p:spPr>
            <a:xfrm rot="4227016">
              <a:off x="23069497" y="-1734619"/>
              <a:ext cx="147602" cy="10559618"/>
            </a:xfrm>
            <a:prstGeom prst="rect">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Isosceles Triangle 13">
              <a:extLst>
                <a:ext uri="{FF2B5EF4-FFF2-40B4-BE49-F238E27FC236}">
                  <a16:creationId xmlns:a16="http://schemas.microsoft.com/office/drawing/2014/main" id="{52526375-C3AC-CC07-530C-B4D8828E721B}"/>
                </a:ext>
              </a:extLst>
            </p:cNvPr>
            <p:cNvSpPr/>
            <p:nvPr/>
          </p:nvSpPr>
          <p:spPr>
            <a:xfrm>
              <a:off x="19773731" y="4810884"/>
              <a:ext cx="746624" cy="717995"/>
            </a:xfrm>
            <a:prstGeom prst="triangl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2" name="Arrow: Down 1">
            <a:extLst>
              <a:ext uri="{FF2B5EF4-FFF2-40B4-BE49-F238E27FC236}">
                <a16:creationId xmlns:a16="http://schemas.microsoft.com/office/drawing/2014/main" id="{0C07501D-7153-E492-A83F-97A04AAEC52C}"/>
              </a:ext>
            </a:extLst>
          </p:cNvPr>
          <p:cNvSpPr/>
          <p:nvPr/>
        </p:nvSpPr>
        <p:spPr>
          <a:xfrm>
            <a:off x="9320463" y="8151046"/>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Arrow: Down 4">
            <a:extLst>
              <a:ext uri="{FF2B5EF4-FFF2-40B4-BE49-F238E27FC236}">
                <a16:creationId xmlns:a16="http://schemas.microsoft.com/office/drawing/2014/main" id="{B416BFF1-6A3A-90A6-9146-32749DBB0EC6}"/>
              </a:ext>
            </a:extLst>
          </p:cNvPr>
          <p:cNvSpPr/>
          <p:nvPr/>
        </p:nvSpPr>
        <p:spPr>
          <a:xfrm>
            <a:off x="13128974" y="6858000"/>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Arrow: Down 10">
            <a:extLst>
              <a:ext uri="{FF2B5EF4-FFF2-40B4-BE49-F238E27FC236}">
                <a16:creationId xmlns:a16="http://schemas.microsoft.com/office/drawing/2014/main" id="{3F8B03C2-D80F-6774-6481-39D953A191F2}"/>
              </a:ext>
            </a:extLst>
          </p:cNvPr>
          <p:cNvSpPr/>
          <p:nvPr/>
        </p:nvSpPr>
        <p:spPr>
          <a:xfrm>
            <a:off x="17134489" y="5582914"/>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Arrow: Down 12">
            <a:extLst>
              <a:ext uri="{FF2B5EF4-FFF2-40B4-BE49-F238E27FC236}">
                <a16:creationId xmlns:a16="http://schemas.microsoft.com/office/drawing/2014/main" id="{D9ECC7FC-C0E5-931E-713F-809C9651E6B9}"/>
              </a:ext>
            </a:extLst>
          </p:cNvPr>
          <p:cNvSpPr/>
          <p:nvPr/>
        </p:nvSpPr>
        <p:spPr>
          <a:xfrm>
            <a:off x="20798590" y="4312219"/>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TextBox 15">
            <a:extLst>
              <a:ext uri="{FF2B5EF4-FFF2-40B4-BE49-F238E27FC236}">
                <a16:creationId xmlns:a16="http://schemas.microsoft.com/office/drawing/2014/main" id="{C5722442-EF53-0B7F-A690-AF2EE39C64B1}"/>
              </a:ext>
            </a:extLst>
          </p:cNvPr>
          <p:cNvSpPr txBox="1"/>
          <p:nvPr/>
        </p:nvSpPr>
        <p:spPr>
          <a:xfrm>
            <a:off x="8604354" y="7051689"/>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Events</a:t>
            </a:r>
          </a:p>
        </p:txBody>
      </p:sp>
      <p:sp>
        <p:nvSpPr>
          <p:cNvPr id="17" name="TextBox 16">
            <a:extLst>
              <a:ext uri="{FF2B5EF4-FFF2-40B4-BE49-F238E27FC236}">
                <a16:creationId xmlns:a16="http://schemas.microsoft.com/office/drawing/2014/main" id="{0961674B-C689-5DD3-69F6-0D388992C175}"/>
              </a:ext>
            </a:extLst>
          </p:cNvPr>
          <p:cNvSpPr txBox="1"/>
          <p:nvPr/>
        </p:nvSpPr>
        <p:spPr>
          <a:xfrm>
            <a:off x="12098135" y="5875996"/>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Patterns</a:t>
            </a:r>
          </a:p>
        </p:txBody>
      </p:sp>
      <p:sp>
        <p:nvSpPr>
          <p:cNvPr id="18" name="TextBox 17">
            <a:extLst>
              <a:ext uri="{FF2B5EF4-FFF2-40B4-BE49-F238E27FC236}">
                <a16:creationId xmlns:a16="http://schemas.microsoft.com/office/drawing/2014/main" id="{827F8F44-9374-F730-38E6-684495966FD3}"/>
              </a:ext>
            </a:extLst>
          </p:cNvPr>
          <p:cNvSpPr txBox="1"/>
          <p:nvPr/>
        </p:nvSpPr>
        <p:spPr>
          <a:xfrm>
            <a:off x="16147899" y="4563066"/>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Structures</a:t>
            </a:r>
          </a:p>
        </p:txBody>
      </p:sp>
      <p:sp>
        <p:nvSpPr>
          <p:cNvPr id="19" name="TextBox 18">
            <a:extLst>
              <a:ext uri="{FF2B5EF4-FFF2-40B4-BE49-F238E27FC236}">
                <a16:creationId xmlns:a16="http://schemas.microsoft.com/office/drawing/2014/main" id="{9FB156FE-D009-AA5C-81C7-E1C635464B0D}"/>
              </a:ext>
            </a:extLst>
          </p:cNvPr>
          <p:cNvSpPr txBox="1"/>
          <p:nvPr/>
        </p:nvSpPr>
        <p:spPr>
          <a:xfrm>
            <a:off x="19812000" y="3368953"/>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Models</a:t>
            </a:r>
          </a:p>
        </p:txBody>
      </p:sp>
    </p:spTree>
    <p:extLst>
      <p:ext uri="{BB962C8B-B14F-4D97-AF65-F5344CB8AC3E}">
        <p14:creationId xmlns:p14="http://schemas.microsoft.com/office/powerpoint/2010/main" val="359489672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9DFB9-BF04-ACA9-B397-850ED9191D8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E41F09D-08DB-FCF0-3A71-44B97B3338AB}"/>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utoShape 2" descr="What Is The Iceberg Model Here S 2 Examples Showing How Well It Works –  Dubaikhalifas">
            <a:extLst>
              <a:ext uri="{FF2B5EF4-FFF2-40B4-BE49-F238E27FC236}">
                <a16:creationId xmlns:a16="http://schemas.microsoft.com/office/drawing/2014/main" id="{9F280893-3C3D-3E19-3128-C5873709F4BE}"/>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itle of report - Replace Here">
            <a:extLst>
              <a:ext uri="{FF2B5EF4-FFF2-40B4-BE49-F238E27FC236}">
                <a16:creationId xmlns:a16="http://schemas.microsoft.com/office/drawing/2014/main" id="{582C6306-B493-9199-1EF2-CD73F0538410}"/>
              </a:ext>
            </a:extLst>
          </p:cNvPr>
          <p:cNvSpPr txBox="1"/>
          <p:nvPr/>
        </p:nvSpPr>
        <p:spPr>
          <a:xfrm>
            <a:off x="605945" y="1318841"/>
            <a:ext cx="14732018" cy="121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 Leverage Points</a:t>
            </a:r>
            <a:endParaRPr sz="8800" b="1" dirty="0">
              <a:solidFill>
                <a:srgbClr val="002952"/>
              </a:solidFill>
              <a:latin typeface="Calibri"/>
              <a:cs typeface="Calibri"/>
            </a:endParaRPr>
          </a:p>
        </p:txBody>
      </p:sp>
      <p:pic>
        <p:nvPicPr>
          <p:cNvPr id="7" name="Picture 6">
            <a:extLst>
              <a:ext uri="{FF2B5EF4-FFF2-40B4-BE49-F238E27FC236}">
                <a16:creationId xmlns:a16="http://schemas.microsoft.com/office/drawing/2014/main" id="{BF12589D-F6F9-23A0-8C95-C1D1FD4340DD}"/>
              </a:ext>
            </a:extLst>
          </p:cNvPr>
          <p:cNvPicPr>
            <a:picLocks noChangeAspect="1"/>
          </p:cNvPicPr>
          <p:nvPr/>
        </p:nvPicPr>
        <p:blipFill>
          <a:blip r:embed="rId3"/>
          <a:srcRect t="27633" r="59234" b="12925"/>
          <a:stretch/>
        </p:blipFill>
        <p:spPr>
          <a:xfrm>
            <a:off x="3823871" y="8151045"/>
            <a:ext cx="5230045" cy="4826080"/>
          </a:xfrm>
          <a:prstGeom prst="rect">
            <a:avLst/>
          </a:prstGeom>
        </p:spPr>
      </p:pic>
      <p:grpSp>
        <p:nvGrpSpPr>
          <p:cNvPr id="15" name="Group 14">
            <a:extLst>
              <a:ext uri="{FF2B5EF4-FFF2-40B4-BE49-F238E27FC236}">
                <a16:creationId xmlns:a16="http://schemas.microsoft.com/office/drawing/2014/main" id="{EF5C0C05-7FDE-A65B-C6D1-70557D46DC7A}"/>
              </a:ext>
            </a:extLst>
          </p:cNvPr>
          <p:cNvGrpSpPr/>
          <p:nvPr/>
        </p:nvGrpSpPr>
        <p:grpSpPr>
          <a:xfrm>
            <a:off x="7268665" y="10144384"/>
            <a:ext cx="14914257" cy="2557166"/>
            <a:chOff x="17863489" y="3471389"/>
            <a:chExt cx="10559618" cy="2057490"/>
          </a:xfrm>
        </p:grpSpPr>
        <p:sp>
          <p:nvSpPr>
            <p:cNvPr id="12" name="Rectangle 11">
              <a:extLst>
                <a:ext uri="{FF2B5EF4-FFF2-40B4-BE49-F238E27FC236}">
                  <a16:creationId xmlns:a16="http://schemas.microsoft.com/office/drawing/2014/main" id="{FEF247FE-1DA3-2CA7-257B-14E458F9A062}"/>
                </a:ext>
              </a:extLst>
            </p:cNvPr>
            <p:cNvSpPr/>
            <p:nvPr/>
          </p:nvSpPr>
          <p:spPr>
            <a:xfrm rot="4227016">
              <a:off x="23069497" y="-1734619"/>
              <a:ext cx="147602" cy="10559618"/>
            </a:xfrm>
            <a:prstGeom prst="rect">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Isosceles Triangle 13">
              <a:extLst>
                <a:ext uri="{FF2B5EF4-FFF2-40B4-BE49-F238E27FC236}">
                  <a16:creationId xmlns:a16="http://schemas.microsoft.com/office/drawing/2014/main" id="{BB24CE9F-1061-7DDC-7CD0-2828D35FE4D6}"/>
                </a:ext>
              </a:extLst>
            </p:cNvPr>
            <p:cNvSpPr/>
            <p:nvPr/>
          </p:nvSpPr>
          <p:spPr>
            <a:xfrm>
              <a:off x="19773731" y="4810884"/>
              <a:ext cx="746624" cy="717995"/>
            </a:xfrm>
            <a:prstGeom prst="triangl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2" name="Arrow: Down 1">
            <a:extLst>
              <a:ext uri="{FF2B5EF4-FFF2-40B4-BE49-F238E27FC236}">
                <a16:creationId xmlns:a16="http://schemas.microsoft.com/office/drawing/2014/main" id="{E50C424D-F7C3-F244-CFBE-1107F1210FEB}"/>
              </a:ext>
            </a:extLst>
          </p:cNvPr>
          <p:cNvSpPr/>
          <p:nvPr/>
        </p:nvSpPr>
        <p:spPr>
          <a:xfrm>
            <a:off x="9320463" y="8151046"/>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Arrow: Down 4">
            <a:extLst>
              <a:ext uri="{FF2B5EF4-FFF2-40B4-BE49-F238E27FC236}">
                <a16:creationId xmlns:a16="http://schemas.microsoft.com/office/drawing/2014/main" id="{312D8666-B503-2130-9950-AC15D006133E}"/>
              </a:ext>
            </a:extLst>
          </p:cNvPr>
          <p:cNvSpPr/>
          <p:nvPr/>
        </p:nvSpPr>
        <p:spPr>
          <a:xfrm>
            <a:off x="13128974" y="6858000"/>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Arrow: Down 10">
            <a:extLst>
              <a:ext uri="{FF2B5EF4-FFF2-40B4-BE49-F238E27FC236}">
                <a16:creationId xmlns:a16="http://schemas.microsoft.com/office/drawing/2014/main" id="{1CFEC1E2-5580-BACB-33E2-D27691A856AE}"/>
              </a:ext>
            </a:extLst>
          </p:cNvPr>
          <p:cNvSpPr/>
          <p:nvPr/>
        </p:nvSpPr>
        <p:spPr>
          <a:xfrm>
            <a:off x="17134489" y="5582914"/>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Arrow: Down 12">
            <a:extLst>
              <a:ext uri="{FF2B5EF4-FFF2-40B4-BE49-F238E27FC236}">
                <a16:creationId xmlns:a16="http://schemas.microsoft.com/office/drawing/2014/main" id="{5852A732-6D0A-09ED-E8B3-44E1E48B7480}"/>
              </a:ext>
            </a:extLst>
          </p:cNvPr>
          <p:cNvSpPr/>
          <p:nvPr/>
        </p:nvSpPr>
        <p:spPr>
          <a:xfrm>
            <a:off x="20798590" y="4312219"/>
            <a:ext cx="770021" cy="3498902"/>
          </a:xfrm>
          <a:prstGeom prst="downArrow">
            <a:avLst/>
          </a:prstGeom>
          <a:solidFill>
            <a:srgbClr val="00AEA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TextBox 15">
            <a:extLst>
              <a:ext uri="{FF2B5EF4-FFF2-40B4-BE49-F238E27FC236}">
                <a16:creationId xmlns:a16="http://schemas.microsoft.com/office/drawing/2014/main" id="{397AD51E-131F-CAB5-FB36-90955A8CF809}"/>
              </a:ext>
            </a:extLst>
          </p:cNvPr>
          <p:cNvSpPr txBox="1"/>
          <p:nvPr/>
        </p:nvSpPr>
        <p:spPr>
          <a:xfrm>
            <a:off x="8604354" y="7051689"/>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Events</a:t>
            </a:r>
          </a:p>
        </p:txBody>
      </p:sp>
      <p:sp>
        <p:nvSpPr>
          <p:cNvPr id="17" name="TextBox 16">
            <a:extLst>
              <a:ext uri="{FF2B5EF4-FFF2-40B4-BE49-F238E27FC236}">
                <a16:creationId xmlns:a16="http://schemas.microsoft.com/office/drawing/2014/main" id="{8D608DC5-2A38-E067-2D74-4B27719EC7D7}"/>
              </a:ext>
            </a:extLst>
          </p:cNvPr>
          <p:cNvSpPr txBox="1"/>
          <p:nvPr/>
        </p:nvSpPr>
        <p:spPr>
          <a:xfrm>
            <a:off x="12098135" y="5875996"/>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Patterns</a:t>
            </a:r>
          </a:p>
        </p:txBody>
      </p:sp>
      <p:sp>
        <p:nvSpPr>
          <p:cNvPr id="18" name="TextBox 17">
            <a:extLst>
              <a:ext uri="{FF2B5EF4-FFF2-40B4-BE49-F238E27FC236}">
                <a16:creationId xmlns:a16="http://schemas.microsoft.com/office/drawing/2014/main" id="{F5D93099-871F-73DC-FB22-8E49F6F73B87}"/>
              </a:ext>
            </a:extLst>
          </p:cNvPr>
          <p:cNvSpPr txBox="1"/>
          <p:nvPr/>
        </p:nvSpPr>
        <p:spPr>
          <a:xfrm>
            <a:off x="16147899" y="4563066"/>
            <a:ext cx="27432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Structures</a:t>
            </a:r>
          </a:p>
        </p:txBody>
      </p:sp>
      <p:sp>
        <p:nvSpPr>
          <p:cNvPr id="19" name="TextBox 18">
            <a:extLst>
              <a:ext uri="{FF2B5EF4-FFF2-40B4-BE49-F238E27FC236}">
                <a16:creationId xmlns:a16="http://schemas.microsoft.com/office/drawing/2014/main" id="{4E6515B5-B7E9-C007-1F82-1CA3F5C7D890}"/>
              </a:ext>
            </a:extLst>
          </p:cNvPr>
          <p:cNvSpPr txBox="1"/>
          <p:nvPr/>
        </p:nvSpPr>
        <p:spPr>
          <a:xfrm>
            <a:off x="18974713" y="3272109"/>
            <a:ext cx="44177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Models</a:t>
            </a:r>
          </a:p>
        </p:txBody>
      </p:sp>
      <p:sp>
        <p:nvSpPr>
          <p:cNvPr id="4" name="TextBox 3">
            <a:extLst>
              <a:ext uri="{FF2B5EF4-FFF2-40B4-BE49-F238E27FC236}">
                <a16:creationId xmlns:a16="http://schemas.microsoft.com/office/drawing/2014/main" id="{29FE3B85-157E-107A-7238-C8EC6E1E2472}"/>
              </a:ext>
            </a:extLst>
          </p:cNvPr>
          <p:cNvSpPr txBox="1"/>
          <p:nvPr/>
        </p:nvSpPr>
        <p:spPr>
          <a:xfrm>
            <a:off x="19974564" y="8219095"/>
            <a:ext cx="4409436" cy="29341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5E5E5E"/>
                </a:solidFill>
                <a:effectLst/>
                <a:uLnTx/>
                <a:uFillTx/>
                <a:latin typeface="Helvetica Neue"/>
                <a:sym typeface="Helvetica Neue"/>
              </a:rPr>
              <a:t>Change goal from mobility to access,</a:t>
            </a: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5E5E5E"/>
                </a:solidFill>
                <a:effectLst/>
                <a:uLnTx/>
                <a:uFillTx/>
                <a:latin typeface="Helvetica Neue"/>
                <a:ea typeface="+mn-ea"/>
                <a:cs typeface="+mn-cs"/>
                <a:sym typeface="Helvetica Neue"/>
              </a:rPr>
              <a:t>From ICE </a:t>
            </a:r>
            <a:r>
              <a:rPr kumimoji="0" lang="en-GB" sz="4000" b="0" i="0" u="none" strike="noStrike" kern="0" cap="none" spc="0" normalizeH="0" baseline="0" noProof="0" dirty="0" err="1">
                <a:ln>
                  <a:noFill/>
                </a:ln>
                <a:solidFill>
                  <a:srgbClr val="5E5E5E"/>
                </a:solidFill>
                <a:effectLst/>
                <a:uLnTx/>
                <a:uFillTx/>
                <a:latin typeface="Helvetica Neue"/>
                <a:ea typeface="+mn-ea"/>
                <a:cs typeface="+mn-cs"/>
                <a:sym typeface="Helvetica Neue"/>
              </a:rPr>
              <a:t>vkm</a:t>
            </a:r>
            <a:r>
              <a:rPr kumimoji="0" lang="en-GB" sz="4000" b="0" i="0" u="none" strike="noStrike" kern="0" cap="none" spc="0" normalizeH="0" baseline="0" noProof="0" dirty="0">
                <a:ln>
                  <a:noFill/>
                </a:ln>
                <a:solidFill>
                  <a:srgbClr val="5E5E5E"/>
                </a:solidFill>
                <a:effectLst/>
                <a:uLnTx/>
                <a:uFillTx/>
                <a:latin typeface="Helvetica Neue"/>
                <a:ea typeface="+mn-ea"/>
                <a:cs typeface="+mn-cs"/>
                <a:sym typeface="Helvetica Neue"/>
              </a:rPr>
              <a:t> to all </a:t>
            </a:r>
            <a:r>
              <a:rPr kumimoji="0" lang="en-GB" sz="4000" b="0" i="0" u="none" strike="noStrike" kern="0" cap="none" spc="0" normalizeH="0" baseline="0" noProof="0" dirty="0" err="1">
                <a:ln>
                  <a:noFill/>
                </a:ln>
                <a:solidFill>
                  <a:srgbClr val="5E5E5E"/>
                </a:solidFill>
                <a:effectLst/>
                <a:uLnTx/>
                <a:uFillTx/>
                <a:latin typeface="Helvetica Neue"/>
                <a:ea typeface="+mn-ea"/>
                <a:cs typeface="+mn-cs"/>
                <a:sym typeface="Helvetica Neue"/>
              </a:rPr>
              <a:t>vkm</a:t>
            </a:r>
            <a:endParaRPr kumimoji="0" lang="en-GB" sz="4000" b="0" i="0" u="none" strike="noStrike" kern="0" cap="none" spc="0" normalizeH="0" baseline="0" noProof="0" dirty="0">
              <a:ln>
                <a:noFill/>
              </a:ln>
              <a:solidFill>
                <a:srgbClr val="5E5E5E"/>
              </a:solidFill>
              <a:effectLst/>
              <a:uLnTx/>
              <a:uFillTx/>
              <a:latin typeface="Helvetica Neue"/>
              <a:ea typeface="+mn-ea"/>
              <a:cs typeface="+mn-cs"/>
              <a:sym typeface="Helvetica Neue"/>
            </a:endParaRPr>
          </a:p>
          <a:p>
            <a:pPr marL="0" marR="0" indent="0" algn="ctr" defTabSz="2438338"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10" name="TextBox 9">
            <a:extLst>
              <a:ext uri="{FF2B5EF4-FFF2-40B4-BE49-F238E27FC236}">
                <a16:creationId xmlns:a16="http://schemas.microsoft.com/office/drawing/2014/main" id="{5CC9E41A-A6E0-DC59-56EE-A29A99F90123}"/>
              </a:ext>
            </a:extLst>
          </p:cNvPr>
          <p:cNvSpPr txBox="1"/>
          <p:nvPr/>
        </p:nvSpPr>
        <p:spPr>
          <a:xfrm>
            <a:off x="15551594" y="9589367"/>
            <a:ext cx="4648231"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t>Road space reallocation</a:t>
            </a:r>
            <a:endParaRPr kumimoji="0" lang="en-GB" sz="36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07081705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AFBE8-E140-45EF-C604-48D5B8EAAC1E}"/>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4D103E58-EBD1-1185-64C8-3121182E228E}"/>
              </a:ext>
            </a:extLst>
          </p:cNvPr>
          <p:cNvSpPr txBox="1"/>
          <p:nvPr/>
        </p:nvSpPr>
        <p:spPr>
          <a:xfrm>
            <a:off x="1218964" y="948484"/>
            <a:ext cx="22000800" cy="2296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Systems Tools: Participative Stakeholder Engagement</a:t>
            </a:r>
            <a:endParaRPr sz="8800" b="1" dirty="0">
              <a:solidFill>
                <a:srgbClr val="002952"/>
              </a:solidFill>
              <a:latin typeface="Calibri"/>
              <a:cs typeface="Calibri"/>
            </a:endParaRPr>
          </a:p>
        </p:txBody>
      </p:sp>
      <p:sp>
        <p:nvSpPr>
          <p:cNvPr id="4" name="Headline Title">
            <a:extLst>
              <a:ext uri="{FF2B5EF4-FFF2-40B4-BE49-F238E27FC236}">
                <a16:creationId xmlns:a16="http://schemas.microsoft.com/office/drawing/2014/main" id="{AE4AC49D-AA5C-C0B7-0621-DA02FA84AF67}"/>
              </a:ext>
            </a:extLst>
          </p:cNvPr>
          <p:cNvSpPr txBox="1"/>
          <p:nvPr/>
        </p:nvSpPr>
        <p:spPr>
          <a:xfrm>
            <a:off x="1218964" y="4075889"/>
            <a:ext cx="14417276" cy="759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l">
              <a:lnSpc>
                <a:spcPct val="80000"/>
              </a:lnSpc>
              <a:defRPr sz="4500" b="1" spc="-90">
                <a:solidFill>
                  <a:srgbClr val="2B6280"/>
                </a:solidFill>
                <a:latin typeface="MADE Evolve Sans"/>
                <a:ea typeface="MADE Evolve Sans"/>
                <a:cs typeface="MADE Evolve Sans"/>
                <a:sym typeface="MADE Evolve Sans"/>
              </a:defRPr>
            </a:lvl1pPr>
          </a:lstStyle>
          <a:p>
            <a:r>
              <a:rPr lang="en-GB" sz="5400" dirty="0">
                <a:solidFill>
                  <a:srgbClr val="00AEAE"/>
                </a:solidFill>
              </a:rPr>
              <a:t>The Workshop</a:t>
            </a: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1900C865-AF4F-5C32-ECF5-E2FDCBAB4DEB}"/>
              </a:ext>
            </a:extLst>
          </p:cNvPr>
          <p:cNvSpPr txBox="1"/>
          <p:nvPr/>
        </p:nvSpPr>
        <p:spPr>
          <a:xfrm>
            <a:off x="1213757" y="4987601"/>
            <a:ext cx="16159843" cy="6123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Participative exercises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Positive vision, imagination</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Listening, developing shared insights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Community of practice</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algn="l">
              <a:spcAft>
                <a:spcPts val="1800"/>
              </a:spcAft>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Counterpoint: sequential engagement, black box reconciliation</a:t>
            </a:r>
            <a:endParaRPr lang="en-GB" sz="4800" dirty="0">
              <a:solidFill>
                <a:schemeClr val="bg1">
                  <a:lumMod val="50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F5B775F-2EFA-EC3E-431B-63AB8DA0A7CF}"/>
              </a:ext>
            </a:extLst>
          </p:cNvPr>
          <p:cNvPicPr>
            <a:picLocks noChangeAspect="1"/>
          </p:cNvPicPr>
          <p:nvPr/>
        </p:nvPicPr>
        <p:blipFill>
          <a:blip r:embed="rId2"/>
          <a:srcRect l="58156" t="7446" r="5818" b="21873"/>
          <a:stretch/>
        </p:blipFill>
        <p:spPr>
          <a:xfrm>
            <a:off x="14285625" y="4075889"/>
            <a:ext cx="10213049" cy="6440756"/>
          </a:xfrm>
          <a:prstGeom prst="rect">
            <a:avLst/>
          </a:prstGeom>
        </p:spPr>
      </p:pic>
    </p:spTree>
    <p:extLst>
      <p:ext uri="{BB962C8B-B14F-4D97-AF65-F5344CB8AC3E}">
        <p14:creationId xmlns:p14="http://schemas.microsoft.com/office/powerpoint/2010/main" val="357051424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E634F-0D62-4F44-526F-6F5339B2C21C}"/>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438B8A94-2B1A-A47A-C29D-D41354BE8A42}"/>
              </a:ext>
            </a:extLst>
          </p:cNvPr>
          <p:cNvSpPr txBox="1"/>
          <p:nvPr/>
        </p:nvSpPr>
        <p:spPr>
          <a:xfrm>
            <a:off x="1218964" y="1490171"/>
            <a:ext cx="22000800" cy="121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Results</a:t>
            </a:r>
            <a:endParaRPr sz="8800" b="1" dirty="0">
              <a:solidFill>
                <a:srgbClr val="002952"/>
              </a:solidFill>
              <a:latin typeface="Calibri"/>
              <a:cs typeface="Calibri"/>
            </a:endParaRPr>
          </a:p>
        </p:txBody>
      </p:sp>
      <p:pic>
        <p:nvPicPr>
          <p:cNvPr id="3074" name="Picture 2" descr="Marie Donnelly, Chair of the Climate Change Advisory Council, Minister Eamon Ryan TD and Jo Tyndall, Environment Director, OECD discuss the ‘Redesigning Ireland’s Transport for Net Zero’ which was launched this afternoon at the Alex Hotel, Dublin. Photograph: Fennell Photography">
            <a:extLst>
              <a:ext uri="{FF2B5EF4-FFF2-40B4-BE49-F238E27FC236}">
                <a16:creationId xmlns:a16="http://schemas.microsoft.com/office/drawing/2014/main" id="{9610778E-5DEC-5DB5-69A9-38C35EF94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00" y="3710144"/>
            <a:ext cx="9753600" cy="6505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350CDB-E305-F444-57CC-D2617CA6BE61}"/>
              </a:ext>
            </a:extLst>
          </p:cNvPr>
          <p:cNvSpPr txBox="1"/>
          <p:nvPr/>
        </p:nvSpPr>
        <p:spPr>
          <a:xfrm>
            <a:off x="1218964" y="12381875"/>
            <a:ext cx="1674138" cy="5996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9C3D7F62-D3D2-1F3F-54AA-0FE4D8DD15B0}"/>
              </a:ext>
            </a:extLst>
          </p:cNvPr>
          <p:cNvSpPr txBox="1"/>
          <p:nvPr/>
        </p:nvSpPr>
        <p:spPr>
          <a:xfrm>
            <a:off x="1164236" y="2319352"/>
            <a:ext cx="13465223" cy="61232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High media interest</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Cross party welcome for report</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Approach adopted into policies and strategies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Road space reallocation, on demand shared services, communication vs car centricity</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algn="l">
              <a:spcAft>
                <a:spcPts val="1800"/>
              </a:spcAft>
              <a:defRPr>
                <a:solidFill>
                  <a:srgbClr val="929292"/>
                </a:solidFill>
                <a:latin typeface="MADE Evolve Sans"/>
                <a:ea typeface="MADE Evolve Sans"/>
                <a:cs typeface="MADE Evolve Sans"/>
                <a:sym typeface="MADE Evolve Sans"/>
              </a:defRPr>
            </a:pPr>
            <a:r>
              <a:rPr lang="en-GB" sz="4800" b="1" dirty="0">
                <a:solidFill>
                  <a:schemeClr val="accent2">
                    <a:lumMod val="75000"/>
                  </a:schemeClr>
                </a:solidFill>
                <a:latin typeface="Calibri"/>
                <a:cs typeface="Calibri"/>
              </a:rPr>
              <a:t>Why so successful?</a:t>
            </a:r>
          </a:p>
          <a:p>
            <a:pPr marL="685800" indent="-6858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Reconciled different view points</a:t>
            </a:r>
          </a:p>
          <a:p>
            <a:pPr marL="685800" indent="-6858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Had powerful explanations for why progress has been slow</a:t>
            </a:r>
          </a:p>
          <a:p>
            <a:pPr marL="685800" indent="-6858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Made a powerful case that change is possible</a:t>
            </a:r>
          </a:p>
        </p:txBody>
      </p:sp>
    </p:spTree>
    <p:extLst>
      <p:ext uri="{BB962C8B-B14F-4D97-AF65-F5344CB8AC3E}">
        <p14:creationId xmlns:p14="http://schemas.microsoft.com/office/powerpoint/2010/main" val="405779518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CA3FD-5F13-D809-65FA-302DC6D7D439}"/>
            </a:ext>
          </a:extLst>
        </p:cNvPr>
        <p:cNvGrpSpPr/>
        <p:nvPr/>
      </p:nvGrpSpPr>
      <p:grpSpPr>
        <a:xfrm>
          <a:off x="0" y="0"/>
          <a:ext cx="0" cy="0"/>
          <a:chOff x="0" y="0"/>
          <a:chExt cx="0" cy="0"/>
        </a:xfrm>
      </p:grpSpPr>
      <p:pic>
        <p:nvPicPr>
          <p:cNvPr id="6" name="Picture 5" descr="A blue and white background with a blue and white background&#10;&#10;Description automatically generated with medium confidence">
            <a:extLst>
              <a:ext uri="{FF2B5EF4-FFF2-40B4-BE49-F238E27FC236}">
                <a16:creationId xmlns:a16="http://schemas.microsoft.com/office/drawing/2014/main" id="{E8F716F8-BE3A-FEEE-D608-AB496A685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9" y="1"/>
            <a:ext cx="24451925" cy="13716000"/>
          </a:xfrm>
          <a:prstGeom prst="rect">
            <a:avLst/>
          </a:prstGeom>
        </p:spPr>
      </p:pic>
      <p:sp>
        <p:nvSpPr>
          <p:cNvPr id="2" name="Headline Title">
            <a:extLst>
              <a:ext uri="{FF2B5EF4-FFF2-40B4-BE49-F238E27FC236}">
                <a16:creationId xmlns:a16="http://schemas.microsoft.com/office/drawing/2014/main" id="{059EC48C-E108-B74E-EC00-EEB190CA0D05}"/>
              </a:ext>
            </a:extLst>
          </p:cNvPr>
          <p:cNvSpPr txBox="1"/>
          <p:nvPr/>
        </p:nvSpPr>
        <p:spPr>
          <a:xfrm>
            <a:off x="1023278" y="3616101"/>
            <a:ext cx="10454955" cy="83817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a:lnSpc>
                <a:spcPct val="80000"/>
              </a:lnSpc>
              <a:defRPr sz="8000" b="1" spc="-159">
                <a:solidFill>
                  <a:srgbClr val="2B6280"/>
                </a:solidFill>
                <a:latin typeface="MADE Evolve Sans"/>
                <a:ea typeface="MADE Evolve Sans"/>
                <a:cs typeface="MADE Evolve Sans"/>
                <a:sym typeface="MADE Evolve Sans"/>
              </a:defRPr>
            </a:lvl1pPr>
          </a:lstStyle>
          <a:p>
            <a:pPr>
              <a:spcAft>
                <a:spcPts val="1200"/>
              </a:spcAft>
            </a:pPr>
            <a:r>
              <a:rPr lang="en-GB" sz="11500" dirty="0">
                <a:solidFill>
                  <a:srgbClr val="002952"/>
                </a:solidFill>
                <a:latin typeface="Calibri"/>
                <a:cs typeface="Calibri"/>
              </a:rPr>
              <a:t>Pt.2</a:t>
            </a:r>
          </a:p>
          <a:p>
            <a:pPr>
              <a:spcAft>
                <a:spcPts val="1200"/>
              </a:spcAft>
            </a:pPr>
            <a:r>
              <a:rPr lang="en-GB" sz="11500" dirty="0">
                <a:solidFill>
                  <a:srgbClr val="002952"/>
                </a:solidFill>
                <a:latin typeface="Calibri"/>
                <a:cs typeface="Calibri"/>
              </a:rPr>
              <a:t>Energy Transition </a:t>
            </a:r>
          </a:p>
          <a:p>
            <a:r>
              <a:rPr lang="en-GB" sz="8800" dirty="0">
                <a:solidFill>
                  <a:schemeClr val="bg1"/>
                </a:solidFill>
                <a:latin typeface="Calibri" panose="020F0502020204030204" pitchFamily="34" charset="0"/>
                <a:cs typeface="Calibri" panose="020F0502020204030204" pitchFamily="34" charset="0"/>
              </a:rPr>
              <a:t>Systems Analysis</a:t>
            </a:r>
          </a:p>
          <a:p>
            <a:endParaRPr lang="en-GB" sz="8800" dirty="0">
              <a:solidFill>
                <a:schemeClr val="bg1"/>
              </a:solidFill>
              <a:latin typeface="Calibri" panose="020F0502020204030204" pitchFamily="34" charset="0"/>
              <a:cs typeface="Calibri" panose="020F0502020204030204" pitchFamily="34" charset="0"/>
            </a:endParaRPr>
          </a:p>
          <a:p>
            <a:r>
              <a:rPr lang="en-GB" sz="6000" b="0" i="1" dirty="0">
                <a:solidFill>
                  <a:schemeClr val="bg1"/>
                </a:solidFill>
                <a:latin typeface="Calibri" panose="020F0502020204030204" pitchFamily="34" charset="0"/>
                <a:cs typeface="Calibri" panose="020F0502020204030204" pitchFamily="34" charset="0"/>
              </a:rPr>
              <a:t>Moving from the trilemma to the  donut</a:t>
            </a:r>
          </a:p>
          <a:p>
            <a:endParaRPr lang="en-GB" sz="6000" b="0" i="1" dirty="0">
              <a:solidFill>
                <a:schemeClr val="bg1"/>
              </a:solidFill>
              <a:latin typeface="Calibri" panose="020F0502020204030204" pitchFamily="34" charset="0"/>
              <a:cs typeface="Calibri" panose="020F0502020204030204" pitchFamily="34" charset="0"/>
            </a:endParaRPr>
          </a:p>
          <a:p>
            <a:r>
              <a:rPr lang="en-GB" sz="6000" b="0" dirty="0">
                <a:solidFill>
                  <a:schemeClr val="bg1"/>
                </a:solidFill>
                <a:latin typeface="Calibri" panose="020F0502020204030204" pitchFamily="34" charset="0"/>
                <a:cs typeface="Calibri" panose="020F0502020204030204" pitchFamily="34" charset="0"/>
              </a:rPr>
              <a:t>[a work in progress!]</a:t>
            </a:r>
          </a:p>
        </p:txBody>
      </p:sp>
      <p:pic>
        <p:nvPicPr>
          <p:cNvPr id="3" name="Picture 2" descr="A blue and white background with a blue and white background&#10;&#10;Description automatically generated with medium confidence">
            <a:extLst>
              <a:ext uri="{FF2B5EF4-FFF2-40B4-BE49-F238E27FC236}">
                <a16:creationId xmlns:a16="http://schemas.microsoft.com/office/drawing/2014/main" id="{2820968A-266A-7091-C27A-445F52319846}"/>
              </a:ext>
            </a:extLst>
          </p:cNvPr>
          <p:cNvPicPr>
            <a:picLocks noChangeAspect="1"/>
          </p:cNvPicPr>
          <p:nvPr/>
        </p:nvPicPr>
        <p:blipFill rotWithShape="1">
          <a:blip r:embed="rId2">
            <a:extLst>
              <a:ext uri="{28A0092B-C50C-407E-A947-70E740481C1C}">
                <a14:useLocalDpi xmlns:a14="http://schemas.microsoft.com/office/drawing/2010/main" val="0"/>
              </a:ext>
            </a:extLst>
          </a:blip>
          <a:srcRect r="54949"/>
          <a:stretch/>
        </p:blipFill>
        <p:spPr>
          <a:xfrm>
            <a:off x="11342765" y="20170"/>
            <a:ext cx="11015724" cy="13716000"/>
          </a:xfrm>
          <a:prstGeom prst="rect">
            <a:avLst/>
          </a:prstGeom>
        </p:spPr>
      </p:pic>
      <p:pic>
        <p:nvPicPr>
          <p:cNvPr id="4" name="Picture 3" descr="A blue and white background with a blue and white background&#10;&#10;Description automatically generated with medium confidence">
            <a:extLst>
              <a:ext uri="{FF2B5EF4-FFF2-40B4-BE49-F238E27FC236}">
                <a16:creationId xmlns:a16="http://schemas.microsoft.com/office/drawing/2014/main" id="{8DB21DA9-CA6A-F0E0-C656-BC8AA0C4641F}"/>
              </a:ext>
            </a:extLst>
          </p:cNvPr>
          <p:cNvPicPr>
            <a:picLocks noChangeAspect="1"/>
          </p:cNvPicPr>
          <p:nvPr/>
        </p:nvPicPr>
        <p:blipFill rotWithShape="1">
          <a:blip r:embed="rId2">
            <a:extLst>
              <a:ext uri="{28A0092B-C50C-407E-A947-70E740481C1C}">
                <a14:useLocalDpi xmlns:a14="http://schemas.microsoft.com/office/drawing/2010/main" val="0"/>
              </a:ext>
            </a:extLst>
          </a:blip>
          <a:srcRect l="76243" t="74413" r="5881" b="12495"/>
          <a:stretch/>
        </p:blipFill>
        <p:spPr>
          <a:xfrm>
            <a:off x="700548" y="1009321"/>
            <a:ext cx="6911214" cy="2839451"/>
          </a:xfrm>
          <a:prstGeom prst="rect">
            <a:avLst/>
          </a:prstGeom>
        </p:spPr>
      </p:pic>
      <p:pic>
        <p:nvPicPr>
          <p:cNvPr id="5" name="Picture 4" descr="A blue and white background with a blue and white background&#10;&#10;Description automatically generated with medium confidence">
            <a:extLst>
              <a:ext uri="{FF2B5EF4-FFF2-40B4-BE49-F238E27FC236}">
                <a16:creationId xmlns:a16="http://schemas.microsoft.com/office/drawing/2014/main" id="{7FFFC48E-2B16-BB96-768F-8A69655DFC8D}"/>
              </a:ext>
            </a:extLst>
          </p:cNvPr>
          <p:cNvPicPr>
            <a:picLocks noChangeAspect="1"/>
          </p:cNvPicPr>
          <p:nvPr/>
        </p:nvPicPr>
        <p:blipFill rotWithShape="1">
          <a:blip r:embed="rId2">
            <a:extLst>
              <a:ext uri="{28A0092B-C50C-407E-A947-70E740481C1C}">
                <a14:useLocalDpi xmlns:a14="http://schemas.microsoft.com/office/drawing/2010/main" val="0"/>
              </a:ext>
            </a:extLst>
          </a:blip>
          <a:srcRect r="54949"/>
          <a:stretch/>
        </p:blipFill>
        <p:spPr>
          <a:xfrm>
            <a:off x="13402242" y="40339"/>
            <a:ext cx="11015724" cy="13716000"/>
          </a:xfrm>
          <a:prstGeom prst="rect">
            <a:avLst/>
          </a:prstGeom>
        </p:spPr>
      </p:pic>
      <p:sp>
        <p:nvSpPr>
          <p:cNvPr id="7" name="Rectangle 6">
            <a:extLst>
              <a:ext uri="{FF2B5EF4-FFF2-40B4-BE49-F238E27FC236}">
                <a16:creationId xmlns:a16="http://schemas.microsoft.com/office/drawing/2014/main" id="{11D8619D-B9BF-C43B-BFFA-AE8BA47844A5}"/>
              </a:ext>
            </a:extLst>
          </p:cNvPr>
          <p:cNvSpPr/>
          <p:nvPr/>
        </p:nvSpPr>
        <p:spPr>
          <a:xfrm>
            <a:off x="11960352" y="-20168"/>
            <a:ext cx="12457614" cy="13776507"/>
          </a:xfrm>
          <a:prstGeom prst="rect">
            <a:avLst/>
          </a:prstGeom>
          <a:solidFill>
            <a:srgbClr val="B6005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Isosceles Triangle 7">
            <a:extLst>
              <a:ext uri="{FF2B5EF4-FFF2-40B4-BE49-F238E27FC236}">
                <a16:creationId xmlns:a16="http://schemas.microsoft.com/office/drawing/2014/main" id="{141012B6-5173-39B3-97F4-3B83D87563C8}"/>
              </a:ext>
            </a:extLst>
          </p:cNvPr>
          <p:cNvSpPr/>
          <p:nvPr/>
        </p:nvSpPr>
        <p:spPr>
          <a:xfrm>
            <a:off x="12794843" y="7642100"/>
            <a:ext cx="6744120" cy="5208599"/>
          </a:xfrm>
          <a:prstGeom prst="triangle">
            <a:avLst/>
          </a:prstGeom>
          <a:solidFill>
            <a:srgbClr val="00295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Circle: Hollow 8">
            <a:extLst>
              <a:ext uri="{FF2B5EF4-FFF2-40B4-BE49-F238E27FC236}">
                <a16:creationId xmlns:a16="http://schemas.microsoft.com/office/drawing/2014/main" id="{7BF01508-7377-EB37-4783-DD2D976EBAC2}"/>
              </a:ext>
            </a:extLst>
          </p:cNvPr>
          <p:cNvSpPr/>
          <p:nvPr/>
        </p:nvSpPr>
        <p:spPr>
          <a:xfrm>
            <a:off x="16737132" y="817701"/>
            <a:ext cx="6364224" cy="6342173"/>
          </a:xfrm>
          <a:prstGeom prst="donut">
            <a:avLst>
              <a:gd name="adj" fmla="val 30782"/>
            </a:avLst>
          </a:prstGeom>
          <a:solidFill>
            <a:srgbClr val="1EB9D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15386718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of report - Replace Here">
            <a:extLst>
              <a:ext uri="{FF2B5EF4-FFF2-40B4-BE49-F238E27FC236}">
                <a16:creationId xmlns:a16="http://schemas.microsoft.com/office/drawing/2014/main" id="{AA0CDC6E-6BF9-6EB1-A55F-5444B7807931}"/>
              </a:ext>
            </a:extLst>
          </p:cNvPr>
          <p:cNvSpPr txBox="1"/>
          <p:nvPr/>
        </p:nvSpPr>
        <p:spPr>
          <a:xfrm>
            <a:off x="1218964" y="1490171"/>
            <a:ext cx="4482189" cy="121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Contents </a:t>
            </a:r>
          </a:p>
        </p:txBody>
      </p:sp>
      <p:sp>
        <p:nvSpPr>
          <p:cNvPr id="6"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5BDB37A9-187F-4FFB-A216-3275D10B8F88}"/>
              </a:ext>
            </a:extLst>
          </p:cNvPr>
          <p:cNvSpPr txBox="1"/>
          <p:nvPr/>
        </p:nvSpPr>
        <p:spPr>
          <a:xfrm>
            <a:off x="1268824" y="4033956"/>
            <a:ext cx="20846557" cy="70376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Brief background on NESC</a:t>
            </a:r>
          </a:p>
          <a:p>
            <a:pPr algn="l">
              <a:spcAft>
                <a:spcPts val="1200"/>
              </a:spcAft>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Part 1: </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OECD study: Redesigning Ireland’s Transport for Net Zero</a:t>
            </a:r>
          </a:p>
          <a:p>
            <a:pPr marL="2068513" indent="-719138"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The report</a:t>
            </a:r>
          </a:p>
          <a:p>
            <a:pPr marL="2068513" indent="-719138"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Methodology &amp; tools</a:t>
            </a:r>
          </a:p>
          <a:p>
            <a:pPr marL="2068513" indent="-719138"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The result</a:t>
            </a:r>
          </a:p>
          <a:p>
            <a:pPr algn="l">
              <a:spcAft>
                <a:spcPts val="1200"/>
              </a:spcAft>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Part 2:</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panose="020F0502020204030204" pitchFamily="34" charset="0"/>
                <a:cs typeface="Calibri" panose="020F0502020204030204" pitchFamily="34" charset="0"/>
              </a:rPr>
              <a:t>NESC Energy System study</a:t>
            </a:r>
          </a:p>
          <a:p>
            <a:pPr marL="2070100" indent="-722313"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732454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F5DA4660-FDDF-2198-6373-B93B829204FD}"/>
              </a:ext>
            </a:extLst>
          </p:cNvPr>
          <p:cNvSpPr txBox="1"/>
          <p:nvPr/>
        </p:nvSpPr>
        <p:spPr>
          <a:xfrm>
            <a:off x="1218964" y="1490171"/>
            <a:ext cx="4237442" cy="121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Contents</a:t>
            </a:r>
            <a:endParaRPr sz="8800" b="1" dirty="0">
              <a:solidFill>
                <a:srgbClr val="002952"/>
              </a:solidFill>
              <a:latin typeface="Calibri" panose="020F0502020204030204" pitchFamily="34" charset="0"/>
              <a:cs typeface="Calibri" panose="020F0502020204030204" pitchFamily="34" charset="0"/>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2A732009-2855-9C9E-CA1B-829E287BB4C5}"/>
              </a:ext>
            </a:extLst>
          </p:cNvPr>
          <p:cNvSpPr txBox="1"/>
          <p:nvPr/>
        </p:nvSpPr>
        <p:spPr>
          <a:xfrm>
            <a:off x="1218964" y="3626865"/>
            <a:ext cx="18952700" cy="859896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Scope/Aims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Envision: Developing an energy donut</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Envision: Stakeholder feedback</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Understand: Using the donut to map policy</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Understand: Causal Loop Diagrams and stakeholder feedback</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Prioritise: Identifying leverage points and redesign systems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dirty="0">
              <a:solidFill>
                <a:schemeClr val="bg1">
                  <a:lumMod val="50000"/>
                </a:schemeClr>
              </a:solidFill>
            </a:endParaRPr>
          </a:p>
        </p:txBody>
      </p:sp>
    </p:spTree>
    <p:extLst>
      <p:ext uri="{BB962C8B-B14F-4D97-AF65-F5344CB8AC3E}">
        <p14:creationId xmlns:p14="http://schemas.microsoft.com/office/powerpoint/2010/main" val="21753718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75DB7-8C02-F911-D417-05A9F4AB5449}"/>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D917B7C8-1ECA-0D6F-9E16-1AEA951ABF5D}"/>
              </a:ext>
            </a:extLst>
          </p:cNvPr>
          <p:cNvSpPr txBox="1"/>
          <p:nvPr/>
        </p:nvSpPr>
        <p:spPr>
          <a:xfrm>
            <a:off x="1218964" y="1490171"/>
            <a:ext cx="16691172" cy="121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Energy Systems Report: Scope/Aims</a:t>
            </a:r>
            <a:endParaRPr sz="8800" b="1" dirty="0">
              <a:solidFill>
                <a:srgbClr val="002952"/>
              </a:solidFill>
              <a:latin typeface="Calibri" panose="020F0502020204030204" pitchFamily="34" charset="0"/>
              <a:cs typeface="Calibri" panose="020F0502020204030204" pitchFamily="34" charset="0"/>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B5799AE0-3EFB-0503-FDF3-0BB09AC80910}"/>
              </a:ext>
            </a:extLst>
          </p:cNvPr>
          <p:cNvSpPr txBox="1"/>
          <p:nvPr/>
        </p:nvSpPr>
        <p:spPr>
          <a:xfrm>
            <a:off x="1218964" y="3626865"/>
            <a:ext cx="18952700" cy="859896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Addressing heat and electricity together</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A</a:t>
            </a:r>
            <a:r>
              <a:rPr lang="en-GB" sz="4400" dirty="0">
                <a:solidFill>
                  <a:schemeClr val="bg1">
                    <a:lumMod val="50000"/>
                  </a:schemeClr>
                </a:solidFill>
                <a:latin typeface="Calibri"/>
                <a:cs typeface="Calibri"/>
              </a:rPr>
              <a:t> lot happening across the sector but lack of a shared understanding therefore risks of incoherence</a:t>
            </a:r>
            <a:endParaRPr lang="en-GB" dirty="0">
              <a:solidFill>
                <a:schemeClr val="bg1">
                  <a:lumMod val="50000"/>
                </a:schemeClr>
              </a:solidFill>
            </a:endParaRPr>
          </a:p>
          <a:p>
            <a:pPr marL="1830388" lvl="3" indent="-571500"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cs typeface="Calibri"/>
              </a:rPr>
              <a:t>Develop a coherent accessible narrative on transition across the energy sector </a:t>
            </a:r>
            <a:endParaRPr lang="en-GB" dirty="0">
              <a:solidFill>
                <a:schemeClr val="bg1">
                  <a:lumMod val="50000"/>
                </a:schemeClr>
              </a:solidFill>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cs typeface="Calibri"/>
              </a:rPr>
              <a:t>Identify fundamental drivers and constraints to transition. Take a systems approach to identifying leverage points to accelerate progress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cs typeface="Calibri"/>
              </a:rPr>
              <a:t>Develop advice for government on a coherent strategy for the sector</a:t>
            </a:r>
            <a:endParaRPr lang="en-GB" dirty="0">
              <a:solidFill>
                <a:schemeClr val="bg1">
                  <a:lumMod val="50000"/>
                </a:schemeClr>
              </a:solidFill>
            </a:endParaRPr>
          </a:p>
        </p:txBody>
      </p:sp>
    </p:spTree>
    <p:extLst>
      <p:ext uri="{BB962C8B-B14F-4D97-AF65-F5344CB8AC3E}">
        <p14:creationId xmlns:p14="http://schemas.microsoft.com/office/powerpoint/2010/main" val="13803736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2896C-876D-27F6-230E-8816D4340CC4}"/>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E65FBC5E-2861-77FE-B321-8EFC41E7EAA1}"/>
              </a:ext>
            </a:extLst>
          </p:cNvPr>
          <p:cNvSpPr txBox="1"/>
          <p:nvPr/>
        </p:nvSpPr>
        <p:spPr>
          <a:xfrm>
            <a:off x="1218964" y="1490171"/>
            <a:ext cx="17540827" cy="121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Envision: Developing an Energy Donut</a:t>
            </a:r>
            <a:endParaRPr sz="8800" b="1" dirty="0">
              <a:solidFill>
                <a:srgbClr val="002952"/>
              </a:solidFill>
              <a:latin typeface="Calibri" panose="020F0502020204030204" pitchFamily="34" charset="0"/>
              <a:cs typeface="Calibri" panose="020F0502020204030204" pitchFamily="34" charset="0"/>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F10F5A93-EC88-D456-F5BD-1DEDF3EEBECD}"/>
              </a:ext>
            </a:extLst>
          </p:cNvPr>
          <p:cNvSpPr txBox="1"/>
          <p:nvPr/>
        </p:nvSpPr>
        <p:spPr>
          <a:xfrm>
            <a:off x="1218964" y="4603689"/>
            <a:ext cx="10973035" cy="859896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The energy trilemma, of sustainability, affordability and security, doesn’t capture the complexity</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Doughnut economic concept summarises more completely the complex demands we face in society</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It also suggests a solution space</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b="1" dirty="0">
                <a:solidFill>
                  <a:schemeClr val="bg1">
                    <a:lumMod val="50000"/>
                  </a:schemeClr>
                </a:solidFill>
                <a:latin typeface="Calibri"/>
                <a:ea typeface="+mn-lt"/>
                <a:cs typeface="Calibri"/>
              </a:rPr>
              <a:t>But</a:t>
            </a:r>
            <a:r>
              <a:rPr lang="en-GB" sz="4400" dirty="0">
                <a:solidFill>
                  <a:schemeClr val="bg1">
                    <a:lumMod val="50000"/>
                  </a:schemeClr>
                </a:solidFill>
                <a:latin typeface="Calibri"/>
                <a:ea typeface="+mn-lt"/>
                <a:cs typeface="Calibri"/>
              </a:rPr>
              <a:t> is not directly applicable to sectors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dirty="0">
              <a:solidFill>
                <a:schemeClr val="bg1">
                  <a:lumMod val="50000"/>
                </a:schemeClr>
              </a:solidFill>
            </a:endParaRPr>
          </a:p>
        </p:txBody>
      </p:sp>
      <p:pic>
        <p:nvPicPr>
          <p:cNvPr id="4" name="Google Shape;191;p31">
            <a:extLst>
              <a:ext uri="{FF2B5EF4-FFF2-40B4-BE49-F238E27FC236}">
                <a16:creationId xmlns:a16="http://schemas.microsoft.com/office/drawing/2014/main" id="{EB419B3E-A1A4-C191-2E14-BEEB82D24FE2}"/>
              </a:ext>
            </a:extLst>
          </p:cNvPr>
          <p:cNvPicPr preferRelativeResize="0"/>
          <p:nvPr/>
        </p:nvPicPr>
        <p:blipFill rotWithShape="1">
          <a:blip r:embed="rId3">
            <a:alphaModFix/>
          </a:blip>
          <a:srcRect l="11800" t="10999" r="10339" b="10966"/>
          <a:stretch/>
        </p:blipFill>
        <p:spPr>
          <a:xfrm>
            <a:off x="13738612" y="2558881"/>
            <a:ext cx="10042358" cy="9328319"/>
          </a:xfrm>
          <a:prstGeom prst="rect">
            <a:avLst/>
          </a:prstGeom>
          <a:noFill/>
          <a:ln>
            <a:noFill/>
          </a:ln>
        </p:spPr>
      </p:pic>
    </p:spTree>
    <p:extLst>
      <p:ext uri="{BB962C8B-B14F-4D97-AF65-F5344CB8AC3E}">
        <p14:creationId xmlns:p14="http://schemas.microsoft.com/office/powerpoint/2010/main" val="343905534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45FB7-93AB-F7F2-353A-D4F581ED95AB}"/>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66011AD8-CC15-FF42-E8FE-8D44ED9E18B4}"/>
              </a:ext>
            </a:extLst>
          </p:cNvPr>
          <p:cNvSpPr txBox="1"/>
          <p:nvPr/>
        </p:nvSpPr>
        <p:spPr>
          <a:xfrm>
            <a:off x="14128282" y="892615"/>
            <a:ext cx="9212981" cy="22964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pPr marL="0" marR="0" lvl="0" indent="0" algn="r" defTabSz="2438338" rtl="0" eaLnBrk="1" fontAlgn="auto" latinLnBrk="0" hangingPunct="0">
              <a:lnSpc>
                <a:spcPct val="80000"/>
              </a:lnSpc>
              <a:spcBef>
                <a:spcPts val="0"/>
              </a:spcBef>
              <a:spcAft>
                <a:spcPts val="0"/>
              </a:spcAft>
              <a:buClrTx/>
              <a:buSzTx/>
              <a:buFontTx/>
              <a:buNone/>
              <a:tabLst/>
              <a:defRPr/>
            </a:pPr>
            <a:r>
              <a:rPr kumimoji="0" lang="en-GB" sz="8800" b="1" i="0" u="none" strike="noStrike" kern="0" cap="none" spc="-79" normalizeH="0" baseline="0" noProof="0" dirty="0">
                <a:ln>
                  <a:noFill/>
                </a:ln>
                <a:solidFill>
                  <a:srgbClr val="002952"/>
                </a:solidFill>
                <a:effectLst/>
                <a:uLnTx/>
                <a:uFillTx/>
                <a:latin typeface="Calibri" panose="020F0502020204030204" pitchFamily="34" charset="0"/>
                <a:cs typeface="Calibri" panose="020F0502020204030204" pitchFamily="34" charset="0"/>
                <a:sym typeface="MADE Evolve Sans Medium"/>
              </a:rPr>
              <a:t>Envision: energy donut</a:t>
            </a:r>
            <a:endParaRPr kumimoji="0" sz="8800" b="1" i="0" u="none" strike="noStrike" kern="0" cap="none" spc="-79" normalizeH="0" baseline="0" noProof="0" dirty="0">
              <a:ln>
                <a:noFill/>
              </a:ln>
              <a:solidFill>
                <a:srgbClr val="002952"/>
              </a:solidFill>
              <a:effectLst/>
              <a:uLnTx/>
              <a:uFillTx/>
              <a:latin typeface="Calibri" panose="020F0502020204030204" pitchFamily="34" charset="0"/>
              <a:cs typeface="Calibri" panose="020F0502020204030204" pitchFamily="34" charset="0"/>
              <a:sym typeface="MADE Evolve Sans Medium"/>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F93E3367-2D9C-1445-C5DA-1417217BD9B5}"/>
              </a:ext>
            </a:extLst>
          </p:cNvPr>
          <p:cNvSpPr txBox="1"/>
          <p:nvPr/>
        </p:nvSpPr>
        <p:spPr>
          <a:xfrm>
            <a:off x="13234501" y="3582649"/>
            <a:ext cx="10973035" cy="825816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kumimoji="0" lang="en-GB" sz="4400" b="0" i="0" u="none" strike="noStrike" kern="0" cap="none" spc="0" normalizeH="0" baseline="0" noProof="0" dirty="0">
                <a:ln>
                  <a:noFill/>
                </a:ln>
                <a:solidFill>
                  <a:srgbClr val="FFFFFF">
                    <a:lumMod val="50000"/>
                  </a:srgbClr>
                </a:solidFill>
                <a:effectLst/>
                <a:uLnTx/>
                <a:uFillTx/>
                <a:latin typeface="Calibri"/>
                <a:ea typeface="+mn-lt"/>
                <a:cs typeface="Calibri"/>
                <a:sym typeface="MADE Evolve Sans"/>
              </a:rPr>
              <a:t>Derived from the original doughnut</a:t>
            </a:r>
          </a:p>
          <a:p>
            <a:pPr marL="2246313" marR="0" lvl="1" indent="-722313" algn="l" defTabSz="2438338" rtl="0" eaLnBrk="1" fontAlgn="auto" latinLnBrk="0" hangingPunct="0">
              <a:lnSpc>
                <a:spcPct val="100000"/>
              </a:lnSpc>
              <a:spcBef>
                <a:spcPts val="0"/>
              </a:spcBef>
              <a:spcAft>
                <a:spcPts val="1800"/>
              </a:spcAft>
              <a:buClrTx/>
              <a:buSzTx/>
              <a:buFont typeface="Wingdings" panose="05000000000000000000" pitchFamily="2" charset="2"/>
              <a:buChar char="Ø"/>
              <a:tabLst/>
              <a:defRPr>
                <a:solidFill>
                  <a:srgbClr val="929292"/>
                </a:solidFill>
                <a:latin typeface="MADE Evolve Sans"/>
                <a:ea typeface="MADE Evolve Sans"/>
                <a:cs typeface="MADE Evolve Sans"/>
                <a:sym typeface="MADE Evolve Sans"/>
              </a:defRPr>
            </a:pPr>
            <a:r>
              <a:rPr kumimoji="0" lang="en-GB" sz="4400" b="0" i="0" u="none" strike="noStrike" kern="0" cap="none" spc="0" normalizeH="0" baseline="0" noProof="0" dirty="0">
                <a:ln>
                  <a:noFill/>
                </a:ln>
                <a:solidFill>
                  <a:srgbClr val="FFFFFF">
                    <a:lumMod val="50000"/>
                  </a:srgbClr>
                </a:solidFill>
                <a:effectLst/>
                <a:uLnTx/>
                <a:uFillTx/>
                <a:latin typeface="Calibri"/>
                <a:ea typeface="+mn-lt"/>
                <a:cs typeface="Calibri"/>
                <a:sym typeface="MADE Evolve Sans"/>
              </a:rPr>
              <a:t>The features of energy that support the social foundation, and the ecological ceilings relevant to energy</a:t>
            </a:r>
          </a:p>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lang="en-GB" sz="4400" dirty="0">
                <a:solidFill>
                  <a:srgbClr val="FFFFFF">
                    <a:lumMod val="50000"/>
                  </a:srgbClr>
                </a:solidFill>
                <a:latin typeface="Calibri"/>
                <a:ea typeface="+mn-lt"/>
                <a:cs typeface="Calibri"/>
                <a:sym typeface="MADE Evolve Sans"/>
              </a:rPr>
              <a:t>Captures m</a:t>
            </a:r>
            <a:r>
              <a:rPr kumimoji="0" lang="en-GB" sz="4400" b="0" i="0" u="none" strike="noStrike" kern="0" cap="none" spc="0" normalizeH="0" baseline="0" noProof="0" dirty="0" err="1">
                <a:ln>
                  <a:noFill/>
                </a:ln>
                <a:solidFill>
                  <a:srgbClr val="FFFFFF">
                    <a:lumMod val="50000"/>
                  </a:srgbClr>
                </a:solidFill>
                <a:effectLst/>
                <a:uLnTx/>
                <a:uFillTx/>
                <a:latin typeface="Calibri"/>
                <a:ea typeface="+mn-lt"/>
                <a:cs typeface="Calibri"/>
                <a:sym typeface="MADE Evolve Sans"/>
              </a:rPr>
              <a:t>ulti</a:t>
            </a:r>
            <a:r>
              <a:rPr kumimoji="0" lang="en-GB" sz="4400" b="0" i="0" u="none" strike="noStrike" kern="0" cap="none" spc="0" normalizeH="0" baseline="0" noProof="0" dirty="0">
                <a:ln>
                  <a:noFill/>
                </a:ln>
                <a:solidFill>
                  <a:srgbClr val="FFFFFF">
                    <a:lumMod val="50000"/>
                  </a:srgbClr>
                </a:solidFill>
                <a:effectLst/>
                <a:uLnTx/>
                <a:uFillTx/>
                <a:latin typeface="Calibri"/>
                <a:ea typeface="+mn-lt"/>
                <a:cs typeface="Calibri"/>
                <a:sym typeface="MADE Evolve Sans"/>
              </a:rPr>
              <a:t>-faceted challenges to energy</a:t>
            </a:r>
          </a:p>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kumimoji="0" lang="en-GB" sz="4400" b="0" i="0" u="none" strike="noStrike" kern="0" cap="none" spc="0" normalizeH="0" baseline="0" noProof="0" dirty="0">
                <a:ln>
                  <a:noFill/>
                </a:ln>
                <a:solidFill>
                  <a:srgbClr val="FFFFFF">
                    <a:lumMod val="50000"/>
                  </a:srgbClr>
                </a:solidFill>
                <a:effectLst/>
                <a:uLnTx/>
                <a:uFillTx/>
                <a:latin typeface="Calibri"/>
                <a:ea typeface="+mn-lt"/>
                <a:cs typeface="Calibri"/>
                <a:sym typeface="MADE Evolve Sans"/>
              </a:rPr>
              <a:t>Domestic and international dimensions</a:t>
            </a:r>
          </a:p>
          <a:p>
            <a:pPr marR="0" lvl="0" algn="l" defTabSz="2438338" rtl="0" eaLnBrk="1" fontAlgn="auto" latinLnBrk="0" hangingPunct="0">
              <a:lnSpc>
                <a:spcPct val="100000"/>
              </a:lnSpc>
              <a:spcBef>
                <a:spcPts val="0"/>
              </a:spcBef>
              <a:spcAft>
                <a:spcPts val="1800"/>
              </a:spcAft>
              <a:buClrTx/>
              <a:buSzTx/>
              <a:tabLst/>
              <a:defRPr>
                <a:solidFill>
                  <a:srgbClr val="929292"/>
                </a:solidFill>
                <a:latin typeface="MADE Evolve Sans"/>
                <a:ea typeface="MADE Evolve Sans"/>
                <a:cs typeface="MADE Evolve Sans"/>
                <a:sym typeface="MADE Evolve Sans"/>
              </a:defRPr>
            </a:pPr>
            <a:r>
              <a:rPr lang="en-GB" sz="4400" b="1" dirty="0">
                <a:solidFill>
                  <a:schemeClr val="accent2">
                    <a:lumMod val="75000"/>
                  </a:schemeClr>
                </a:solidFill>
                <a:latin typeface="Calibri"/>
                <a:ea typeface="+mn-lt"/>
                <a:cs typeface="Calibri"/>
                <a:sym typeface="MADE Evolve Sans"/>
              </a:rPr>
              <a:t>Now exploring:</a:t>
            </a:r>
            <a:endParaRPr kumimoji="0" lang="en-GB" sz="4400" b="1" i="0" u="none" strike="noStrike" kern="0" cap="none" spc="0" normalizeH="0" baseline="0" noProof="0" dirty="0">
              <a:ln>
                <a:noFill/>
              </a:ln>
              <a:solidFill>
                <a:schemeClr val="accent2">
                  <a:lumMod val="75000"/>
                </a:schemeClr>
              </a:solidFill>
              <a:effectLst/>
              <a:uLnTx/>
              <a:uFillTx/>
              <a:latin typeface="Calibri"/>
              <a:ea typeface="+mn-lt"/>
              <a:cs typeface="Calibri"/>
              <a:sym typeface="MADE Evolve Sans"/>
            </a:endParaRPr>
          </a:p>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lang="en-GB" sz="4400" dirty="0">
                <a:solidFill>
                  <a:srgbClr val="FFFFFF">
                    <a:lumMod val="50000"/>
                  </a:srgbClr>
                </a:solidFill>
                <a:latin typeface="Calibri"/>
                <a:ea typeface="+mn-lt"/>
                <a:cs typeface="Calibri"/>
                <a:sym typeface="MADE Evolve Sans"/>
              </a:rPr>
              <a:t>Can we use this to assess progress?</a:t>
            </a:r>
          </a:p>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kumimoji="0" lang="en-GB" sz="4400" b="0" i="0" u="none" strike="noStrike" kern="0" cap="none" spc="0" normalizeH="0" baseline="0" noProof="0" dirty="0">
                <a:ln>
                  <a:noFill/>
                </a:ln>
                <a:solidFill>
                  <a:srgbClr val="FFFFFF">
                    <a:lumMod val="50000"/>
                  </a:srgbClr>
                </a:solidFill>
                <a:effectLst/>
                <a:uLnTx/>
                <a:uFillTx/>
                <a:latin typeface="Calibri"/>
                <a:ea typeface="+mn-lt"/>
                <a:cs typeface="Calibri"/>
                <a:sym typeface="MADE Evolve Sans"/>
              </a:rPr>
              <a:t>Can we use this to </a:t>
            </a:r>
            <a:r>
              <a:rPr lang="en-GB" sz="4400" dirty="0">
                <a:solidFill>
                  <a:srgbClr val="FFFFFF">
                    <a:lumMod val="50000"/>
                  </a:srgbClr>
                </a:solidFill>
                <a:latin typeface="Calibri"/>
                <a:ea typeface="+mn-lt"/>
                <a:cs typeface="Calibri"/>
                <a:sym typeface="MADE Evolve Sans"/>
              </a:rPr>
              <a:t>aid decision making?</a:t>
            </a:r>
            <a:endParaRPr kumimoji="0" lang="en-GB" sz="4400" b="0" i="0" u="none" strike="noStrike" kern="0" cap="none" spc="0" normalizeH="0" baseline="0" noProof="0" dirty="0">
              <a:ln>
                <a:noFill/>
              </a:ln>
              <a:solidFill>
                <a:srgbClr val="FFFFFF">
                  <a:lumMod val="50000"/>
                </a:srgbClr>
              </a:solidFill>
              <a:effectLst/>
              <a:uLnTx/>
              <a:uFillTx/>
              <a:latin typeface="Calibri"/>
              <a:ea typeface="+mn-lt"/>
              <a:cs typeface="Calibri"/>
              <a:sym typeface="MADE Evolve Sans"/>
            </a:endParaRPr>
          </a:p>
        </p:txBody>
      </p:sp>
      <p:pic>
        <p:nvPicPr>
          <p:cNvPr id="6" name="Picture 5" descr="A circular chart with different colored circles&#10;&#10;AI-generated content may be incorrect.">
            <a:extLst>
              <a:ext uri="{FF2B5EF4-FFF2-40B4-BE49-F238E27FC236}">
                <a16:creationId xmlns:a16="http://schemas.microsoft.com/office/drawing/2014/main" id="{6A45CA91-8493-13D0-12E0-EC2F5DCE93F9}"/>
              </a:ext>
            </a:extLst>
          </p:cNvPr>
          <p:cNvPicPr>
            <a:picLocks noChangeAspect="1"/>
          </p:cNvPicPr>
          <p:nvPr/>
        </p:nvPicPr>
        <p:blipFill>
          <a:blip r:embed="rId3">
            <a:extLst>
              <a:ext uri="{28A0092B-C50C-407E-A947-70E740481C1C}">
                <a14:useLocalDpi xmlns:a14="http://schemas.microsoft.com/office/drawing/2010/main" val="0"/>
              </a:ext>
            </a:extLst>
          </a:blip>
          <a:srcRect l="21974" r="21645"/>
          <a:stretch/>
        </p:blipFill>
        <p:spPr>
          <a:xfrm>
            <a:off x="1459596" y="1434302"/>
            <a:ext cx="10291391" cy="10266090"/>
          </a:xfrm>
          <a:prstGeom prst="rect">
            <a:avLst/>
          </a:prstGeom>
        </p:spPr>
      </p:pic>
    </p:spTree>
    <p:extLst>
      <p:ext uri="{BB962C8B-B14F-4D97-AF65-F5344CB8AC3E}">
        <p14:creationId xmlns:p14="http://schemas.microsoft.com/office/powerpoint/2010/main" val="414797875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42CAF-FF75-25F4-A187-DF0EE090453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4303DD6-728B-9E04-5710-D4D0581C8D55}"/>
              </a:ext>
            </a:extLst>
          </p:cNvPr>
          <p:cNvSpPr/>
          <p:nvPr/>
        </p:nvSpPr>
        <p:spPr>
          <a:xfrm>
            <a:off x="819150" y="12249150"/>
            <a:ext cx="2286000" cy="81915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152DDF40-FC35-3497-BA23-60EB5E948127}"/>
              </a:ext>
            </a:extLst>
          </p:cNvPr>
          <p:cNvSpPr txBox="1"/>
          <p:nvPr/>
        </p:nvSpPr>
        <p:spPr>
          <a:xfrm>
            <a:off x="819150" y="1650317"/>
            <a:ext cx="22698576" cy="68896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p>
            <a:pPr algn="l">
              <a:spcAft>
                <a:spcPts val="1800"/>
              </a:spcAft>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 40 stakeholders in heat and electricity, facilitated by Prof. Birgit Kopainsky, University of Bergen</a:t>
            </a:r>
          </a:p>
        </p:txBody>
      </p:sp>
      <p:pic>
        <p:nvPicPr>
          <p:cNvPr id="7" name="Picture 2">
            <a:extLst>
              <a:ext uri="{FF2B5EF4-FFF2-40B4-BE49-F238E27FC236}">
                <a16:creationId xmlns:a16="http://schemas.microsoft.com/office/drawing/2014/main" id="{6BEAE16A-7573-1342-B8A1-DDB6E23FF5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 t="19141" r="-449" b="33695"/>
          <a:stretch/>
        </p:blipFill>
        <p:spPr bwMode="auto">
          <a:xfrm>
            <a:off x="2907092" y="9099078"/>
            <a:ext cx="18303990" cy="461571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of report - Replace Here">
            <a:extLst>
              <a:ext uri="{FF2B5EF4-FFF2-40B4-BE49-F238E27FC236}">
                <a16:creationId xmlns:a16="http://schemas.microsoft.com/office/drawing/2014/main" id="{C041CF7B-18A1-D653-F850-09D2C3D1DA11}"/>
              </a:ext>
            </a:extLst>
          </p:cNvPr>
          <p:cNvSpPr txBox="1"/>
          <p:nvPr/>
        </p:nvSpPr>
        <p:spPr>
          <a:xfrm>
            <a:off x="454466" y="458466"/>
            <a:ext cx="21250502" cy="121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Envision &amp; Understand: Nov 2024 Workshop</a:t>
            </a:r>
            <a:endParaRPr sz="8800" b="1" dirty="0">
              <a:solidFill>
                <a:srgbClr val="002952"/>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5E2AFF83-72E5-FABF-1473-67AF7562CC32}"/>
              </a:ext>
            </a:extLst>
          </p:cNvPr>
          <p:cNvSpPr/>
          <p:nvPr/>
        </p:nvSpPr>
        <p:spPr>
          <a:xfrm>
            <a:off x="0" y="9099030"/>
            <a:ext cx="3105150" cy="4616970"/>
          </a:xfrm>
          <a:prstGeom prst="rect">
            <a:avLst/>
          </a:prstGeom>
          <a:solidFill>
            <a:schemeClr val="bg2">
              <a:lumMod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5FE62CE9-1A85-1AD5-3D09-1B44877AA4C2}"/>
              </a:ext>
            </a:extLst>
          </p:cNvPr>
          <p:cNvSpPr/>
          <p:nvPr/>
        </p:nvSpPr>
        <p:spPr>
          <a:xfrm>
            <a:off x="20746387" y="9097820"/>
            <a:ext cx="3637613" cy="4616970"/>
          </a:xfrm>
          <a:prstGeom prst="rect">
            <a:avLst/>
          </a:prstGeom>
          <a:solidFill>
            <a:schemeClr val="bg2">
              <a:lumMod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2" name="Group 11">
            <a:extLst>
              <a:ext uri="{FF2B5EF4-FFF2-40B4-BE49-F238E27FC236}">
                <a16:creationId xmlns:a16="http://schemas.microsoft.com/office/drawing/2014/main" id="{C301019E-CC5F-0DBB-C0A9-A45600FA7509}"/>
              </a:ext>
            </a:extLst>
          </p:cNvPr>
          <p:cNvGrpSpPr/>
          <p:nvPr/>
        </p:nvGrpSpPr>
        <p:grpSpPr>
          <a:xfrm>
            <a:off x="13523494" y="2541158"/>
            <a:ext cx="10169594" cy="6438734"/>
            <a:chOff x="14749072" y="2985507"/>
            <a:chExt cx="4601980" cy="6438734"/>
          </a:xfrm>
        </p:grpSpPr>
        <p:sp>
          <p:nvSpPr>
            <p:cNvPr id="13" name="TextBox 12">
              <a:extLst>
                <a:ext uri="{FF2B5EF4-FFF2-40B4-BE49-F238E27FC236}">
                  <a16:creationId xmlns:a16="http://schemas.microsoft.com/office/drawing/2014/main" id="{987EEAE0-9CFA-BD18-AC53-575FB1EEE6C5}"/>
                </a:ext>
              </a:extLst>
            </p:cNvPr>
            <p:cNvSpPr txBox="1"/>
            <p:nvPr/>
          </p:nvSpPr>
          <p:spPr>
            <a:xfrm>
              <a:off x="14749072" y="3926213"/>
              <a:ext cx="4601980" cy="549802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What are the dynamic drivers and constraints on deployment of low carbon technology?</a:t>
              </a:r>
            </a:p>
            <a:p>
              <a:pPr marL="457200" indent="-457200" algn="l">
                <a:buFont typeface="Arial" panose="020B0604020202020204" pitchFamily="34" charset="0"/>
                <a:buChar char="•"/>
              </a:pPr>
              <a:r>
                <a:rPr lang="en-GB" sz="4000" dirty="0"/>
                <a:t>Looked at heat pumps and renewable electricity</a:t>
              </a:r>
            </a:p>
            <a:p>
              <a:pPr marL="457200" indent="-457200" algn="l">
                <a:buFont typeface="Arial" panose="020B0604020202020204" pitchFamily="34" charset="0"/>
                <a:buChar char="•"/>
              </a:pPr>
              <a:r>
                <a:rPr lang="en-GB" sz="4000" dirty="0"/>
                <a:t>Used causal loop diagrams</a:t>
              </a:r>
            </a:p>
          </p:txBody>
        </p:sp>
        <p:sp>
          <p:nvSpPr>
            <p:cNvPr id="18" name="TextBox 17">
              <a:extLst>
                <a:ext uri="{FF2B5EF4-FFF2-40B4-BE49-F238E27FC236}">
                  <a16:creationId xmlns:a16="http://schemas.microsoft.com/office/drawing/2014/main" id="{5E313C73-DDFC-0204-CBB3-DB19F75CBA11}"/>
                </a:ext>
              </a:extLst>
            </p:cNvPr>
            <p:cNvSpPr txBox="1"/>
            <p:nvPr/>
          </p:nvSpPr>
          <p:spPr>
            <a:xfrm>
              <a:off x="14749072" y="2985507"/>
              <a:ext cx="4601980" cy="936305"/>
            </a:xfrm>
            <a:prstGeom prst="rect">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accent2"/>
                  </a:solidFill>
                  <a:effectLst/>
                  <a:uFillTx/>
                  <a:latin typeface="+mn-lt"/>
                  <a:ea typeface="+mn-ea"/>
                  <a:cs typeface="+mn-cs"/>
                  <a:sym typeface="Helvetica Neue"/>
                </a:rPr>
                <a:t>Understand</a:t>
              </a:r>
            </a:p>
          </p:txBody>
        </p:sp>
      </p:grpSp>
      <p:grpSp>
        <p:nvGrpSpPr>
          <p:cNvPr id="2" name="Group 1">
            <a:extLst>
              <a:ext uri="{FF2B5EF4-FFF2-40B4-BE49-F238E27FC236}">
                <a16:creationId xmlns:a16="http://schemas.microsoft.com/office/drawing/2014/main" id="{A2EEE0CE-E174-2B71-4869-C0D9A96B96CF}"/>
              </a:ext>
            </a:extLst>
          </p:cNvPr>
          <p:cNvGrpSpPr/>
          <p:nvPr/>
        </p:nvGrpSpPr>
        <p:grpSpPr>
          <a:xfrm>
            <a:off x="1074296" y="2544930"/>
            <a:ext cx="10187262" cy="6434962"/>
            <a:chOff x="174886" y="2989279"/>
            <a:chExt cx="4601980" cy="5839152"/>
          </a:xfrm>
        </p:grpSpPr>
        <p:sp>
          <p:nvSpPr>
            <p:cNvPr id="15" name="TextBox 14">
              <a:extLst>
                <a:ext uri="{FF2B5EF4-FFF2-40B4-BE49-F238E27FC236}">
                  <a16:creationId xmlns:a16="http://schemas.microsoft.com/office/drawing/2014/main" id="{C361A9BE-5EF8-AA26-176A-01A9F7A231D6}"/>
                </a:ext>
              </a:extLst>
            </p:cNvPr>
            <p:cNvSpPr txBox="1"/>
            <p:nvPr/>
          </p:nvSpPr>
          <p:spPr>
            <a:xfrm>
              <a:off x="174886" y="3926212"/>
              <a:ext cx="4601980" cy="490221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What does success look like?</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What are the behaviours, institutions, assets, transactions, market structures that will be current?</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It’s 2050. Ireland has successfully decarbonised and had a just transition… etc.</a:t>
              </a:r>
              <a:endParaRPr kumimoji="0" lang="en-GB" sz="28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0" name="TextBox 19">
              <a:extLst>
                <a:ext uri="{FF2B5EF4-FFF2-40B4-BE49-F238E27FC236}">
                  <a16:creationId xmlns:a16="http://schemas.microsoft.com/office/drawing/2014/main" id="{1AC8899E-1CFE-0EDC-EE3B-28FB712F402C}"/>
                </a:ext>
              </a:extLst>
            </p:cNvPr>
            <p:cNvSpPr txBox="1"/>
            <p:nvPr/>
          </p:nvSpPr>
          <p:spPr>
            <a:xfrm>
              <a:off x="174886" y="2989279"/>
              <a:ext cx="4601980" cy="936305"/>
            </a:xfrm>
            <a:prstGeom prst="rect">
              <a:avLst/>
            </a:prstGeom>
            <a:solidFill>
              <a:schemeClr val="tx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b="1" dirty="0">
                  <a:solidFill>
                    <a:schemeClr val="accent2"/>
                  </a:solidFill>
                </a:rPr>
                <a:t>Envision</a:t>
              </a:r>
              <a:endParaRPr kumimoji="0" lang="en-GB" sz="2400" b="1" i="0" u="none" strike="noStrike" cap="none" spc="0" normalizeH="0" baseline="0" dirty="0">
                <a:ln>
                  <a:noFill/>
                </a:ln>
                <a:solidFill>
                  <a:schemeClr val="accent2"/>
                </a:solidFill>
                <a:effectLst/>
                <a:uFillTx/>
                <a:latin typeface="+mn-lt"/>
                <a:ea typeface="+mn-ea"/>
                <a:cs typeface="+mn-cs"/>
                <a:sym typeface="Helvetica Neue"/>
              </a:endParaRPr>
            </a:p>
          </p:txBody>
        </p:sp>
      </p:grpSp>
    </p:spTree>
    <p:extLst>
      <p:ext uri="{BB962C8B-B14F-4D97-AF65-F5344CB8AC3E}">
        <p14:creationId xmlns:p14="http://schemas.microsoft.com/office/powerpoint/2010/main" val="199329885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ED0D0-9DD5-8D8D-5514-79800D8B01D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DA17300-9EA1-2982-5AB0-F5C6792F74C8}"/>
              </a:ext>
            </a:extLst>
          </p:cNvPr>
          <p:cNvSpPr/>
          <p:nvPr/>
        </p:nvSpPr>
        <p:spPr>
          <a:xfrm>
            <a:off x="819150" y="12249150"/>
            <a:ext cx="2286000" cy="81915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BE2D468E-94B8-95D1-8AD0-70456D23B755}"/>
              </a:ext>
            </a:extLst>
          </p:cNvPr>
          <p:cNvSpPr txBox="1"/>
          <p:nvPr/>
        </p:nvSpPr>
        <p:spPr>
          <a:xfrm>
            <a:off x="819150" y="1650317"/>
            <a:ext cx="6615971" cy="68896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algn="l">
              <a:spcAft>
                <a:spcPts val="1800"/>
              </a:spcAft>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Positive scenarios for 2050 </a:t>
            </a:r>
          </a:p>
        </p:txBody>
      </p:sp>
      <p:pic>
        <p:nvPicPr>
          <p:cNvPr id="7" name="Picture 2">
            <a:extLst>
              <a:ext uri="{FF2B5EF4-FFF2-40B4-BE49-F238E27FC236}">
                <a16:creationId xmlns:a16="http://schemas.microsoft.com/office/drawing/2014/main" id="{7D354ECB-35FA-BDCD-9E94-74489F6FB1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 t="19141" r="-449" b="33695"/>
          <a:stretch/>
        </p:blipFill>
        <p:spPr bwMode="auto">
          <a:xfrm>
            <a:off x="2907092" y="9099078"/>
            <a:ext cx="18303990" cy="461571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of report - Replace Here">
            <a:extLst>
              <a:ext uri="{FF2B5EF4-FFF2-40B4-BE49-F238E27FC236}">
                <a16:creationId xmlns:a16="http://schemas.microsoft.com/office/drawing/2014/main" id="{C79240EF-EAF4-9F70-F822-18B13FC62288}"/>
              </a:ext>
            </a:extLst>
          </p:cNvPr>
          <p:cNvSpPr txBox="1"/>
          <p:nvPr/>
        </p:nvSpPr>
        <p:spPr>
          <a:xfrm>
            <a:off x="454466" y="458466"/>
            <a:ext cx="19797246" cy="121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[Envision: Stakeholder Feedback]</a:t>
            </a:r>
            <a:endParaRPr sz="8800" b="1" dirty="0">
              <a:solidFill>
                <a:srgbClr val="002952"/>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D4F6CA9F-32D8-9A63-E66F-DB0CEA149379}"/>
              </a:ext>
            </a:extLst>
          </p:cNvPr>
          <p:cNvSpPr/>
          <p:nvPr/>
        </p:nvSpPr>
        <p:spPr>
          <a:xfrm>
            <a:off x="0" y="9099030"/>
            <a:ext cx="3105150" cy="4616970"/>
          </a:xfrm>
          <a:prstGeom prst="rect">
            <a:avLst/>
          </a:prstGeom>
          <a:solidFill>
            <a:schemeClr val="bg2">
              <a:lumMod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323BB1AE-9ED2-3637-6880-AFD7251DB66B}"/>
              </a:ext>
            </a:extLst>
          </p:cNvPr>
          <p:cNvSpPr/>
          <p:nvPr/>
        </p:nvSpPr>
        <p:spPr>
          <a:xfrm>
            <a:off x="20746387" y="9097820"/>
            <a:ext cx="3637613" cy="4616970"/>
          </a:xfrm>
          <a:prstGeom prst="rect">
            <a:avLst/>
          </a:prstGeom>
          <a:solidFill>
            <a:schemeClr val="bg2">
              <a:lumMod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CC26EDC9-2E16-056D-3B7B-847B9F2282F5}"/>
              </a:ext>
            </a:extLst>
          </p:cNvPr>
          <p:cNvGrpSpPr/>
          <p:nvPr/>
        </p:nvGrpSpPr>
        <p:grpSpPr>
          <a:xfrm>
            <a:off x="9876020" y="2521283"/>
            <a:ext cx="4601980" cy="6478185"/>
            <a:chOff x="9891010" y="2989279"/>
            <a:chExt cx="4601980" cy="6454466"/>
          </a:xfrm>
        </p:grpSpPr>
        <p:sp>
          <p:nvSpPr>
            <p:cNvPr id="11" name="TextBox 10">
              <a:extLst>
                <a:ext uri="{FF2B5EF4-FFF2-40B4-BE49-F238E27FC236}">
                  <a16:creationId xmlns:a16="http://schemas.microsoft.com/office/drawing/2014/main" id="{51C1571F-4FC5-B97A-3102-9483F67E7663}"/>
                </a:ext>
              </a:extLst>
            </p:cNvPr>
            <p:cNvSpPr txBox="1"/>
            <p:nvPr/>
          </p:nvSpPr>
          <p:spPr>
            <a:xfrm>
              <a:off x="9891010" y="3945716"/>
              <a:ext cx="4601980" cy="549802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5E5E5E"/>
                  </a:solidFill>
                  <a:effectLst/>
                  <a:uFillTx/>
                  <a:latin typeface="+mn-lt"/>
                  <a:ea typeface="+mn-ea"/>
                  <a:cs typeface="+mn-cs"/>
                  <a:sym typeface="Helvetica Neue"/>
                </a:rPr>
                <a:t>Economic </a:t>
              </a:r>
              <a:r>
                <a:rPr kumimoji="0" lang="en-GB" sz="2800" b="0" i="1" u="none" strike="noStrike" cap="none" spc="0" normalizeH="0" baseline="0" dirty="0">
                  <a:ln>
                    <a:noFill/>
                  </a:ln>
                  <a:solidFill>
                    <a:srgbClr val="5E5E5E"/>
                  </a:solidFill>
                  <a:effectLst/>
                  <a:uFillTx/>
                  <a:latin typeface="+mn-lt"/>
                  <a:ea typeface="+mn-ea"/>
                  <a:cs typeface="+mn-cs"/>
                  <a:sym typeface="Helvetica Neue"/>
                </a:rPr>
                <a:t>and</a:t>
              </a:r>
              <a:r>
                <a:rPr kumimoji="0" lang="en-GB" sz="2800" b="0" i="0" u="none" strike="noStrike" cap="none" spc="0" normalizeH="0" baseline="0" dirty="0">
                  <a:ln>
                    <a:noFill/>
                  </a:ln>
                  <a:solidFill>
                    <a:srgbClr val="5E5E5E"/>
                  </a:solidFill>
                  <a:effectLst/>
                  <a:uFillTx/>
                  <a:latin typeface="+mn-lt"/>
                  <a:ea typeface="+mn-ea"/>
                  <a:cs typeface="+mn-cs"/>
                  <a:sym typeface="Helvetica Neue"/>
                </a:rPr>
                <a:t> social benefits for area viability deliver support</a:t>
              </a:r>
            </a:p>
            <a:p>
              <a:pPr marL="457200" indent="-457200" algn="l">
                <a:buFont typeface="Arial" panose="020B0604020202020204" pitchFamily="34" charset="0"/>
                <a:buChar char="•"/>
              </a:pPr>
              <a:r>
                <a:rPr lang="en-GB" sz="2800" dirty="0"/>
                <a:t>Benefits include; energy self-sufficiency, export, ownership opportunity, DH for villages </a:t>
              </a:r>
            </a:p>
            <a:p>
              <a:pPr marL="457200" indent="-457200" algn="l">
                <a:buFont typeface="Arial" panose="020B0604020202020204" pitchFamily="34" charset="0"/>
                <a:buChar char="•"/>
              </a:pPr>
              <a:r>
                <a:rPr kumimoji="0" lang="en-GB" sz="2800" b="0" i="0" u="none" strike="noStrike" cap="none" spc="0" normalizeH="0" baseline="0" dirty="0">
                  <a:ln>
                    <a:noFill/>
                  </a:ln>
                  <a:solidFill>
                    <a:srgbClr val="5E5E5E"/>
                  </a:solidFill>
                  <a:effectLst/>
                  <a:uFillTx/>
                  <a:latin typeface="+mn-lt"/>
                  <a:ea typeface="+mn-ea"/>
                  <a:cs typeface="+mn-cs"/>
                  <a:sym typeface="Helvetica Neue"/>
                </a:rPr>
                <a:t>Mosaic landscape with energy visible but </a:t>
              </a:r>
              <a:r>
                <a:rPr kumimoji="0" lang="en-GB" sz="2800" b="0" i="0" u="none" strike="noStrike" cap="none" spc="0" normalizeH="0" baseline="0" dirty="0" err="1">
                  <a:ln>
                    <a:noFill/>
                  </a:ln>
                  <a:solidFill>
                    <a:srgbClr val="5E5E5E"/>
                  </a:solidFill>
                  <a:effectLst/>
                  <a:uFillTx/>
                  <a:latin typeface="+mn-lt"/>
                  <a:ea typeface="+mn-ea"/>
                  <a:cs typeface="+mn-cs"/>
                  <a:sym typeface="Helvetica Neue"/>
                </a:rPr>
                <a:t>agri</a:t>
              </a:r>
              <a:r>
                <a:rPr kumimoji="0" lang="en-GB" sz="2800" b="0" i="0" u="none" strike="noStrike" cap="none" spc="0" normalizeH="0" baseline="0" dirty="0">
                  <a:ln>
                    <a:noFill/>
                  </a:ln>
                  <a:solidFill>
                    <a:srgbClr val="5E5E5E"/>
                  </a:solidFill>
                  <a:effectLst/>
                  <a:uFillTx/>
                  <a:latin typeface="+mn-lt"/>
                  <a:ea typeface="+mn-ea"/>
                  <a:cs typeface="+mn-cs"/>
                  <a:sym typeface="Helvetica Neue"/>
                </a:rPr>
                <a:t> still dominates, s</a:t>
              </a:r>
              <a:r>
                <a:rPr lang="en-GB" sz="2800" dirty="0"/>
                <a:t>pace also for biodiversity</a:t>
              </a: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a:t>More sustainable mobility</a:t>
              </a:r>
            </a:p>
          </p:txBody>
        </p:sp>
        <p:sp>
          <p:nvSpPr>
            <p:cNvPr id="17" name="TextBox 16">
              <a:extLst>
                <a:ext uri="{FF2B5EF4-FFF2-40B4-BE49-F238E27FC236}">
                  <a16:creationId xmlns:a16="http://schemas.microsoft.com/office/drawing/2014/main" id="{3268FFB3-30B7-89EC-530D-A676DF2C211C}"/>
                </a:ext>
              </a:extLst>
            </p:cNvPr>
            <p:cNvSpPr txBox="1"/>
            <p:nvPr/>
          </p:nvSpPr>
          <p:spPr>
            <a:xfrm>
              <a:off x="9891010" y="2989279"/>
              <a:ext cx="4601980" cy="936305"/>
            </a:xfrm>
            <a:prstGeom prst="rect">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accent2"/>
                  </a:solidFill>
                  <a:effectLst/>
                  <a:uFillTx/>
                  <a:latin typeface="+mn-lt"/>
                  <a:ea typeface="+mn-ea"/>
                  <a:cs typeface="+mn-cs"/>
                  <a:sym typeface="Helvetica Neue"/>
                </a:rPr>
                <a:t>Rural</a:t>
              </a:r>
            </a:p>
          </p:txBody>
        </p:sp>
      </p:grpSp>
      <p:grpSp>
        <p:nvGrpSpPr>
          <p:cNvPr id="12" name="Group 11">
            <a:extLst>
              <a:ext uri="{FF2B5EF4-FFF2-40B4-BE49-F238E27FC236}">
                <a16:creationId xmlns:a16="http://schemas.microsoft.com/office/drawing/2014/main" id="{41C71213-3F15-B700-98EB-716359148C4C}"/>
              </a:ext>
            </a:extLst>
          </p:cNvPr>
          <p:cNvGrpSpPr/>
          <p:nvPr/>
        </p:nvGrpSpPr>
        <p:grpSpPr>
          <a:xfrm>
            <a:off x="14734082" y="2521283"/>
            <a:ext cx="4609975" cy="6458609"/>
            <a:chOff x="14749072" y="2965632"/>
            <a:chExt cx="4609975" cy="6458609"/>
          </a:xfrm>
        </p:grpSpPr>
        <p:sp>
          <p:nvSpPr>
            <p:cNvPr id="13" name="TextBox 12">
              <a:extLst>
                <a:ext uri="{FF2B5EF4-FFF2-40B4-BE49-F238E27FC236}">
                  <a16:creationId xmlns:a16="http://schemas.microsoft.com/office/drawing/2014/main" id="{F5652AD7-E378-0C32-D754-B8D8969501A9}"/>
                </a:ext>
              </a:extLst>
            </p:cNvPr>
            <p:cNvSpPr txBox="1"/>
            <p:nvPr/>
          </p:nvSpPr>
          <p:spPr>
            <a:xfrm>
              <a:off x="14749072" y="3926213"/>
              <a:ext cx="4601980" cy="549802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a:t>Strategic co-location important for a</a:t>
              </a:r>
              <a:r>
                <a:rPr kumimoji="0" lang="en-GB" sz="2800" b="0" i="0" u="none" strike="noStrike" cap="none" spc="0" normalizeH="0" baseline="0" dirty="0">
                  <a:ln>
                    <a:noFill/>
                  </a:ln>
                  <a:solidFill>
                    <a:srgbClr val="5E5E5E"/>
                  </a:solidFill>
                  <a:effectLst/>
                  <a:uFillTx/>
                  <a:latin typeface="+mn-lt"/>
                  <a:ea typeface="+mn-ea"/>
                  <a:cs typeface="+mn-cs"/>
                  <a:sym typeface="Helvetica Neue"/>
                </a:rPr>
                <a:t>ccess to cheap energy and storage</a:t>
              </a: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a:t>Good connectivity in comms, grid and transport with access to ports, population centres</a:t>
              </a:r>
            </a:p>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5E5E5E"/>
                  </a:solidFill>
                  <a:effectLst/>
                  <a:uFillTx/>
                  <a:latin typeface="+mn-lt"/>
                  <a:ea typeface="+mn-ea"/>
                  <a:cs typeface="+mn-cs"/>
                  <a:sym typeface="Helvetica Neue"/>
                </a:rPr>
                <a:t>Benefits for local communities important to success of the park; jobs, green space, heat for schools, hospital</a:t>
              </a:r>
            </a:p>
          </p:txBody>
        </p:sp>
        <p:sp>
          <p:nvSpPr>
            <p:cNvPr id="18" name="TextBox 17">
              <a:extLst>
                <a:ext uri="{FF2B5EF4-FFF2-40B4-BE49-F238E27FC236}">
                  <a16:creationId xmlns:a16="http://schemas.microsoft.com/office/drawing/2014/main" id="{EC5AA0B1-B541-5400-E7ED-12620C7539D1}"/>
                </a:ext>
              </a:extLst>
            </p:cNvPr>
            <p:cNvSpPr txBox="1"/>
            <p:nvPr/>
          </p:nvSpPr>
          <p:spPr>
            <a:xfrm>
              <a:off x="14757067" y="2965632"/>
              <a:ext cx="4601980" cy="936305"/>
            </a:xfrm>
            <a:prstGeom prst="rect">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accent2"/>
                  </a:solidFill>
                  <a:effectLst/>
                  <a:uFillTx/>
                  <a:latin typeface="+mn-lt"/>
                  <a:ea typeface="+mn-ea"/>
                  <a:cs typeface="+mn-cs"/>
                  <a:sym typeface="Helvetica Neue"/>
                </a:rPr>
                <a:t>Business Park</a:t>
              </a:r>
            </a:p>
          </p:txBody>
        </p:sp>
      </p:grpSp>
      <p:grpSp>
        <p:nvGrpSpPr>
          <p:cNvPr id="4" name="Group 3">
            <a:extLst>
              <a:ext uri="{FF2B5EF4-FFF2-40B4-BE49-F238E27FC236}">
                <a16:creationId xmlns:a16="http://schemas.microsoft.com/office/drawing/2014/main" id="{BB340477-861C-3BB2-5EB1-FFEA8469D8C6}"/>
              </a:ext>
            </a:extLst>
          </p:cNvPr>
          <p:cNvGrpSpPr/>
          <p:nvPr/>
        </p:nvGrpSpPr>
        <p:grpSpPr>
          <a:xfrm>
            <a:off x="5017958" y="2521283"/>
            <a:ext cx="4609975" cy="6458610"/>
            <a:chOff x="5032948" y="2965632"/>
            <a:chExt cx="4609975" cy="6458610"/>
          </a:xfrm>
        </p:grpSpPr>
        <p:sp>
          <p:nvSpPr>
            <p:cNvPr id="16" name="TextBox 15">
              <a:extLst>
                <a:ext uri="{FF2B5EF4-FFF2-40B4-BE49-F238E27FC236}">
                  <a16:creationId xmlns:a16="http://schemas.microsoft.com/office/drawing/2014/main" id="{166202CC-607E-77FC-1CDF-C9202CB1BC3C}"/>
                </a:ext>
              </a:extLst>
            </p:cNvPr>
            <p:cNvSpPr txBox="1"/>
            <p:nvPr/>
          </p:nvSpPr>
          <p:spPr>
            <a:xfrm>
              <a:off x="5032948" y="3925584"/>
              <a:ext cx="4601980" cy="549865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5E5E5E"/>
                  </a:solidFill>
                  <a:effectLst/>
                  <a:uFillTx/>
                  <a:latin typeface="+mn-lt"/>
                  <a:ea typeface="+mn-ea"/>
                  <a:cs typeface="+mn-cs"/>
                  <a:sym typeface="Helvetica Neue"/>
                </a:rPr>
                <a:t>Diffuse solar &amp; EV storage across buildings</a:t>
              </a:r>
            </a:p>
            <a:p>
              <a:pPr marL="342900" indent="-342900" algn="l">
                <a:buFont typeface="Arial" panose="020B0604020202020204" pitchFamily="34" charset="0"/>
                <a:buChar char="•"/>
              </a:pPr>
              <a:r>
                <a:rPr lang="en-GB" sz="2800" dirty="0"/>
                <a:t>Good planning delivers charging hubs integrated to street scape, child friendly, green space, &amp; reduces travel demand, </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a:t>Automation/AI deliver flexibility, grid reliability</a:t>
              </a:r>
            </a:p>
            <a:p>
              <a:pPr marL="342900" indent="-342900" algn="l">
                <a:buFont typeface="Arial" panose="020B0604020202020204" pitchFamily="34" charset="0"/>
                <a:buChar char="•"/>
              </a:pPr>
              <a:r>
                <a:rPr lang="en-GB" sz="2800" dirty="0"/>
                <a:t>Energy as a service w/ customised price plans  delivers needs, pays for retrofits</a:t>
              </a:r>
            </a:p>
          </p:txBody>
        </p:sp>
        <p:sp>
          <p:nvSpPr>
            <p:cNvPr id="19" name="TextBox 18">
              <a:extLst>
                <a:ext uri="{FF2B5EF4-FFF2-40B4-BE49-F238E27FC236}">
                  <a16:creationId xmlns:a16="http://schemas.microsoft.com/office/drawing/2014/main" id="{F1A8EFE4-699F-DFDF-99AF-17D49C6472C3}"/>
                </a:ext>
              </a:extLst>
            </p:cNvPr>
            <p:cNvSpPr txBox="1"/>
            <p:nvPr/>
          </p:nvSpPr>
          <p:spPr>
            <a:xfrm>
              <a:off x="5040943" y="2965632"/>
              <a:ext cx="4601980" cy="936305"/>
            </a:xfrm>
            <a:prstGeom prst="rect">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accent2"/>
                  </a:solidFill>
                  <a:effectLst/>
                  <a:uFillTx/>
                  <a:latin typeface="+mn-lt"/>
                  <a:ea typeface="+mn-ea"/>
                  <a:cs typeface="+mn-cs"/>
                  <a:sym typeface="Helvetica Neue"/>
                </a:rPr>
                <a:t>Urban</a:t>
              </a:r>
            </a:p>
          </p:txBody>
        </p:sp>
      </p:grpSp>
      <p:grpSp>
        <p:nvGrpSpPr>
          <p:cNvPr id="2" name="Group 1">
            <a:extLst>
              <a:ext uri="{FF2B5EF4-FFF2-40B4-BE49-F238E27FC236}">
                <a16:creationId xmlns:a16="http://schemas.microsoft.com/office/drawing/2014/main" id="{1D7F2E30-7A4A-34B8-8F96-102A4F034C02}"/>
              </a:ext>
            </a:extLst>
          </p:cNvPr>
          <p:cNvGrpSpPr/>
          <p:nvPr/>
        </p:nvGrpSpPr>
        <p:grpSpPr>
          <a:xfrm>
            <a:off x="159896" y="2544930"/>
            <a:ext cx="4601980" cy="6434962"/>
            <a:chOff x="174886" y="2989279"/>
            <a:chExt cx="4601980" cy="5839152"/>
          </a:xfrm>
        </p:grpSpPr>
        <p:sp>
          <p:nvSpPr>
            <p:cNvPr id="15" name="TextBox 14">
              <a:extLst>
                <a:ext uri="{FF2B5EF4-FFF2-40B4-BE49-F238E27FC236}">
                  <a16:creationId xmlns:a16="http://schemas.microsoft.com/office/drawing/2014/main" id="{EAE39223-55BC-8267-A3B5-EA6F01F1DF61}"/>
                </a:ext>
              </a:extLst>
            </p:cNvPr>
            <p:cNvSpPr txBox="1"/>
            <p:nvPr/>
          </p:nvSpPr>
          <p:spPr>
            <a:xfrm>
              <a:off x="174886" y="3926212"/>
              <a:ext cx="4601980" cy="490221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5E5E5E"/>
                  </a:solidFill>
                  <a:effectLst/>
                  <a:uFillTx/>
                  <a:latin typeface="+mn-lt"/>
                  <a:ea typeface="+mn-ea"/>
                  <a:cs typeface="+mn-cs"/>
                  <a:sym typeface="Helvetica Neue"/>
                </a:rPr>
                <a:t>Household is situated in a sustainable community</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a:t>Good planning reduces energy demand and improves air quality</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a:t>Vulnerable people protected via minimum energy entitlement/pricing structures, have control</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a:t>Energy education in schools</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5E5E5E"/>
                  </a:solidFill>
                  <a:effectLst/>
                  <a:uFillTx/>
                  <a:latin typeface="+mn-lt"/>
                  <a:ea typeface="+mn-ea"/>
                  <a:cs typeface="+mn-cs"/>
                  <a:sym typeface="Helvetica Neue"/>
                </a:rPr>
                <a:t>Automation in D flexibility</a:t>
              </a:r>
            </a:p>
          </p:txBody>
        </p:sp>
        <p:sp>
          <p:nvSpPr>
            <p:cNvPr id="20" name="TextBox 19">
              <a:extLst>
                <a:ext uri="{FF2B5EF4-FFF2-40B4-BE49-F238E27FC236}">
                  <a16:creationId xmlns:a16="http://schemas.microsoft.com/office/drawing/2014/main" id="{A78DC542-2164-ACBD-0656-1BDC9ADFEFB5}"/>
                </a:ext>
              </a:extLst>
            </p:cNvPr>
            <p:cNvSpPr txBox="1"/>
            <p:nvPr/>
          </p:nvSpPr>
          <p:spPr>
            <a:xfrm>
              <a:off x="174886" y="2989279"/>
              <a:ext cx="4601980" cy="936305"/>
            </a:xfrm>
            <a:prstGeom prst="rect">
              <a:avLst/>
            </a:prstGeom>
            <a:solidFill>
              <a:schemeClr val="tx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b="1" dirty="0">
                  <a:solidFill>
                    <a:schemeClr val="accent2"/>
                  </a:solidFill>
                </a:rPr>
                <a:t>Household</a:t>
              </a:r>
              <a:endParaRPr kumimoji="0" lang="en-GB" sz="2400" b="1" i="0" u="none" strike="noStrike" cap="none" spc="0" normalizeH="0" baseline="0" dirty="0">
                <a:ln>
                  <a:noFill/>
                </a:ln>
                <a:solidFill>
                  <a:schemeClr val="accent2"/>
                </a:solidFill>
                <a:effectLst/>
                <a:uFillTx/>
                <a:latin typeface="+mn-lt"/>
                <a:ea typeface="+mn-ea"/>
                <a:cs typeface="+mn-cs"/>
                <a:sym typeface="Helvetica Neue"/>
              </a:endParaRPr>
            </a:p>
          </p:txBody>
        </p:sp>
      </p:grpSp>
      <p:grpSp>
        <p:nvGrpSpPr>
          <p:cNvPr id="22" name="Group 21">
            <a:extLst>
              <a:ext uri="{FF2B5EF4-FFF2-40B4-BE49-F238E27FC236}">
                <a16:creationId xmlns:a16="http://schemas.microsoft.com/office/drawing/2014/main" id="{74DB866E-DA34-6BF0-90AA-1E87C9B08A32}"/>
              </a:ext>
            </a:extLst>
          </p:cNvPr>
          <p:cNvGrpSpPr/>
          <p:nvPr/>
        </p:nvGrpSpPr>
        <p:grpSpPr>
          <a:xfrm>
            <a:off x="19592144" y="2544930"/>
            <a:ext cx="4601980" cy="6434961"/>
            <a:chOff x="19607134" y="2989279"/>
            <a:chExt cx="4601980" cy="6434961"/>
          </a:xfrm>
        </p:grpSpPr>
        <p:sp>
          <p:nvSpPr>
            <p:cNvPr id="14" name="TextBox 13">
              <a:extLst>
                <a:ext uri="{FF2B5EF4-FFF2-40B4-BE49-F238E27FC236}">
                  <a16:creationId xmlns:a16="http://schemas.microsoft.com/office/drawing/2014/main" id="{FA71C035-6E4D-61F8-E9EC-BFCAEAD184AA}"/>
                </a:ext>
              </a:extLst>
            </p:cNvPr>
            <p:cNvSpPr txBox="1"/>
            <p:nvPr/>
          </p:nvSpPr>
          <p:spPr>
            <a:xfrm>
              <a:off x="19607134" y="3926212"/>
              <a:ext cx="4601980" cy="549802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360363" marR="0" indent="-360363"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5E5E5E"/>
                  </a:solidFill>
                  <a:effectLst/>
                  <a:uFillTx/>
                  <a:latin typeface="+mn-lt"/>
                  <a:ea typeface="+mn-ea"/>
                  <a:cs typeface="+mn-cs"/>
                  <a:sym typeface="Helvetica Neue"/>
                </a:rPr>
                <a:t>Spatial planning and system planning is integrated across energy vectors </a:t>
              </a:r>
            </a:p>
            <a:p>
              <a:pPr marL="360363" indent="-360363" algn="l">
                <a:buFont typeface="Arial" panose="020B0604020202020204" pitchFamily="34" charset="0"/>
                <a:buChar char="•"/>
              </a:pPr>
              <a:r>
                <a:rPr lang="en-GB" sz="2800" dirty="0"/>
                <a:t>Electricity demand growth is linked to local benefits </a:t>
              </a:r>
            </a:p>
            <a:p>
              <a:pPr marL="360363" indent="-360363" algn="l">
                <a:buFont typeface="Arial" panose="020B0604020202020204" pitchFamily="34" charset="0"/>
                <a:buChar char="•"/>
              </a:pPr>
              <a:r>
                <a:rPr lang="en-GB" sz="2800" dirty="0"/>
                <a:t>The EU plays a role with bonds, bulk purchasing, partnerships, funding </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5E5E5E"/>
                  </a:solidFill>
                  <a:effectLst/>
                  <a:uFillTx/>
                  <a:latin typeface="+mn-lt"/>
                  <a:ea typeface="+mn-ea"/>
                  <a:cs typeface="+mn-cs"/>
                  <a:sym typeface="Helvetica Neue"/>
                </a:rPr>
                <a:t>Government green bonds</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a:t>Green dispatchable gen</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a:t>Continued capacity payments &amp; for flexibility</a:t>
              </a:r>
            </a:p>
          </p:txBody>
        </p:sp>
        <p:sp>
          <p:nvSpPr>
            <p:cNvPr id="21" name="TextBox 20">
              <a:extLst>
                <a:ext uri="{FF2B5EF4-FFF2-40B4-BE49-F238E27FC236}">
                  <a16:creationId xmlns:a16="http://schemas.microsoft.com/office/drawing/2014/main" id="{86329B67-A321-890F-8108-DBE04CA5B49F}"/>
                </a:ext>
              </a:extLst>
            </p:cNvPr>
            <p:cNvSpPr txBox="1"/>
            <p:nvPr/>
          </p:nvSpPr>
          <p:spPr>
            <a:xfrm>
              <a:off x="19607134" y="2989279"/>
              <a:ext cx="4601980" cy="936305"/>
            </a:xfrm>
            <a:prstGeom prst="rect">
              <a:avLst/>
            </a:pr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accent2"/>
                  </a:solidFill>
                  <a:effectLst/>
                  <a:uFillTx/>
                  <a:latin typeface="+mn-lt"/>
                  <a:ea typeface="+mn-ea"/>
                  <a:cs typeface="+mn-cs"/>
                  <a:sym typeface="Helvetica Neue"/>
                </a:rPr>
                <a:t>Utility</a:t>
              </a:r>
            </a:p>
          </p:txBody>
        </p:sp>
      </p:grpSp>
    </p:spTree>
    <p:extLst>
      <p:ext uri="{BB962C8B-B14F-4D97-AF65-F5344CB8AC3E}">
        <p14:creationId xmlns:p14="http://schemas.microsoft.com/office/powerpoint/2010/main" val="336912610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64F08-55E4-501C-A4DD-CD1833BF118E}"/>
            </a:ext>
          </a:extLst>
        </p:cNvPr>
        <p:cNvGrpSpPr/>
        <p:nvPr/>
      </p:nvGrpSpPr>
      <p:grpSpPr>
        <a:xfrm>
          <a:off x="0" y="0"/>
          <a:ext cx="0" cy="0"/>
          <a:chOff x="0" y="0"/>
          <a:chExt cx="0" cy="0"/>
        </a:xfrm>
      </p:grpSpPr>
      <p:pic>
        <p:nvPicPr>
          <p:cNvPr id="4" name="Picture 3" descr="A circle of words in blue and purple&#10;&#10;AI-generated content may be incorrect.">
            <a:extLst>
              <a:ext uri="{FF2B5EF4-FFF2-40B4-BE49-F238E27FC236}">
                <a16:creationId xmlns:a16="http://schemas.microsoft.com/office/drawing/2014/main" id="{BB86AB86-131D-3945-8D99-33A4EC0DEF07}"/>
              </a:ext>
            </a:extLst>
          </p:cNvPr>
          <p:cNvPicPr>
            <a:picLocks noChangeAspect="1"/>
          </p:cNvPicPr>
          <p:nvPr/>
        </p:nvPicPr>
        <p:blipFill>
          <a:blip r:embed="rId3" cstate="print">
            <a:extLst>
              <a:ext uri="{28A0092B-C50C-407E-A947-70E740481C1C}">
                <a14:useLocalDpi xmlns:a14="http://schemas.microsoft.com/office/drawing/2010/main" val="0"/>
              </a:ext>
            </a:extLst>
          </a:blip>
          <a:srcRect l="6466" t="7868" r="5884" b="6557"/>
          <a:stretch/>
        </p:blipFill>
        <p:spPr>
          <a:xfrm>
            <a:off x="14250419" y="1671555"/>
            <a:ext cx="10133581" cy="9893508"/>
          </a:xfrm>
          <a:prstGeom prst="rect">
            <a:avLst/>
          </a:prstGeom>
        </p:spPr>
      </p:pic>
      <p:sp>
        <p:nvSpPr>
          <p:cNvPr id="6" name="Rectangle 5">
            <a:extLst>
              <a:ext uri="{FF2B5EF4-FFF2-40B4-BE49-F238E27FC236}">
                <a16:creationId xmlns:a16="http://schemas.microsoft.com/office/drawing/2014/main" id="{F9FAFD12-81C1-6D2E-70DF-EDF1B575CE8A}"/>
              </a:ext>
            </a:extLst>
          </p:cNvPr>
          <p:cNvSpPr/>
          <p:nvPr/>
        </p:nvSpPr>
        <p:spPr>
          <a:xfrm>
            <a:off x="819150" y="12249150"/>
            <a:ext cx="2286000" cy="81915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10E9F8F2-FADA-7FB7-E8D9-FBB3F41B57D4}"/>
              </a:ext>
            </a:extLst>
          </p:cNvPr>
          <p:cNvSpPr txBox="1"/>
          <p:nvPr/>
        </p:nvSpPr>
        <p:spPr>
          <a:xfrm>
            <a:off x="819150" y="1971287"/>
            <a:ext cx="14324597" cy="859896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p>
            <a:pPr algn="l">
              <a:spcAft>
                <a:spcPts val="1800"/>
              </a:spcAft>
              <a:defRPr>
                <a:solidFill>
                  <a:srgbClr val="929292"/>
                </a:solidFill>
                <a:latin typeface="MADE Evolve Sans"/>
                <a:ea typeface="MADE Evolve Sans"/>
                <a:cs typeface="MADE Evolve Sans"/>
                <a:sym typeface="MADE Evolve Sans"/>
              </a:defRPr>
            </a:pPr>
            <a:endParaRPr lang="en-GB" sz="4400" dirty="0">
              <a:solidFill>
                <a:schemeClr val="bg1">
                  <a:lumMod val="50000"/>
                </a:schemeClr>
              </a:solidFill>
              <a:latin typeface="Calibri"/>
              <a:ea typeface="+mn-lt"/>
              <a:cs typeface="Calibri"/>
            </a:endParaRPr>
          </a:p>
          <a:p>
            <a:pPr marL="1169988" indent="-1169988"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Stakeholders saw importance in vision setting/making</a:t>
            </a:r>
          </a:p>
          <a:p>
            <a:pPr marL="1169988" indent="-1169988"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Greater realisation of complexity</a:t>
            </a:r>
          </a:p>
          <a:p>
            <a:pPr marL="1169988" indent="-1169988"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New insights emerged</a:t>
            </a:r>
          </a:p>
          <a:p>
            <a:pPr marL="1169988" lvl="1" indent="-1169988"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Was possible to identify areas of convergence and divergence, themes</a:t>
            </a:r>
          </a:p>
          <a:p>
            <a:pPr marL="1169988" lvl="1" indent="-1169988"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Didn’t shy away from tough topics, though didn’t force resolution either</a:t>
            </a:r>
          </a:p>
          <a:p>
            <a:pPr marL="1169988" lvl="1" indent="-1169988" algn="l">
              <a:spcAft>
                <a:spcPts val="1800"/>
              </a:spcAft>
              <a:buFont typeface="Wingdings" panose="05000000000000000000" pitchFamily="2" charset="2"/>
              <a:buChar char="Ø"/>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A second workshop aims to take next step to have stakeholders explore solutions using systems tools.</a:t>
            </a:r>
          </a:p>
        </p:txBody>
      </p:sp>
      <p:sp>
        <p:nvSpPr>
          <p:cNvPr id="3" name="Title of report - Replace Here">
            <a:extLst>
              <a:ext uri="{FF2B5EF4-FFF2-40B4-BE49-F238E27FC236}">
                <a16:creationId xmlns:a16="http://schemas.microsoft.com/office/drawing/2014/main" id="{16DD348A-122A-1389-17AD-B72CC4DE2AE6}"/>
              </a:ext>
            </a:extLst>
          </p:cNvPr>
          <p:cNvSpPr txBox="1"/>
          <p:nvPr/>
        </p:nvSpPr>
        <p:spPr>
          <a:xfrm>
            <a:off x="454466" y="458466"/>
            <a:ext cx="19797246" cy="121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Envision: Stakeholder workshop outcome</a:t>
            </a:r>
            <a:endParaRPr sz="8800" b="1" dirty="0">
              <a:solidFill>
                <a:srgbClr val="0029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89636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2BB09-5BC8-94E4-B74E-DBD22161BE4D}"/>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087ACF04-7D9A-E4E5-BCD4-35F1C8ACF572}"/>
              </a:ext>
            </a:extLst>
          </p:cNvPr>
          <p:cNvSpPr txBox="1"/>
          <p:nvPr/>
        </p:nvSpPr>
        <p:spPr>
          <a:xfrm>
            <a:off x="612521" y="818046"/>
            <a:ext cx="5938181" cy="33798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Understand:</a:t>
            </a:r>
          </a:p>
          <a:p>
            <a:r>
              <a:rPr lang="en-GB" sz="8800" b="1" dirty="0">
                <a:solidFill>
                  <a:srgbClr val="002952"/>
                </a:solidFill>
                <a:latin typeface="Calibri" panose="020F0502020204030204" pitchFamily="34" charset="0"/>
                <a:cs typeface="Calibri" panose="020F0502020204030204" pitchFamily="34" charset="0"/>
              </a:rPr>
              <a:t>Causal Loop Diagrams </a:t>
            </a:r>
          </a:p>
        </p:txBody>
      </p:sp>
      <p:pic>
        <p:nvPicPr>
          <p:cNvPr id="2" name="Picture 1">
            <a:extLst>
              <a:ext uri="{FF2B5EF4-FFF2-40B4-BE49-F238E27FC236}">
                <a16:creationId xmlns:a16="http://schemas.microsoft.com/office/drawing/2014/main" id="{951714E6-BD01-20E1-6C89-404CFF7ECDBB}"/>
              </a:ext>
            </a:extLst>
          </p:cNvPr>
          <p:cNvPicPr>
            <a:picLocks noChangeAspect="1"/>
          </p:cNvPicPr>
          <p:nvPr/>
        </p:nvPicPr>
        <p:blipFill>
          <a:blip r:embed="rId3"/>
          <a:stretch>
            <a:fillRect/>
          </a:stretch>
        </p:blipFill>
        <p:spPr>
          <a:xfrm>
            <a:off x="7668126" y="1171992"/>
            <a:ext cx="16715874" cy="10490617"/>
          </a:xfrm>
          <a:prstGeom prst="rect">
            <a:avLst/>
          </a:prstGeom>
        </p:spPr>
      </p:pic>
      <p:sp>
        <p:nvSpPr>
          <p:cNvPr id="5" name="Rectangle 4">
            <a:extLst>
              <a:ext uri="{FF2B5EF4-FFF2-40B4-BE49-F238E27FC236}">
                <a16:creationId xmlns:a16="http://schemas.microsoft.com/office/drawing/2014/main" id="{699629F3-2400-1A63-86D0-86AE7288289C}"/>
              </a:ext>
            </a:extLst>
          </p:cNvPr>
          <p:cNvSpPr/>
          <p:nvPr/>
        </p:nvSpPr>
        <p:spPr>
          <a:xfrm>
            <a:off x="819150" y="12249150"/>
            <a:ext cx="2286000" cy="81915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915C3F07-94E7-B3A9-4891-F1536285279C}"/>
              </a:ext>
            </a:extLst>
          </p:cNvPr>
          <p:cNvSpPr txBox="1"/>
          <p:nvPr/>
        </p:nvSpPr>
        <p:spPr>
          <a:xfrm>
            <a:off x="434716" y="4197882"/>
            <a:ext cx="7015396" cy="802794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Developed at desk for range of questions, then feedback via workshop exercise</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Merits and demerits in communication…</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Combines different types of information</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Next step here to work on solutions / intervention points with input from 2</a:t>
            </a:r>
            <a:r>
              <a:rPr lang="en-GB" sz="4400" baseline="30000" dirty="0">
                <a:solidFill>
                  <a:schemeClr val="bg1">
                    <a:lumMod val="50000"/>
                  </a:schemeClr>
                </a:solidFill>
                <a:latin typeface="Calibri"/>
                <a:ea typeface="+mn-lt"/>
                <a:cs typeface="Calibri"/>
              </a:rPr>
              <a:t>nd</a:t>
            </a:r>
            <a:r>
              <a:rPr lang="en-GB" sz="4400" dirty="0">
                <a:solidFill>
                  <a:schemeClr val="bg1">
                    <a:lumMod val="50000"/>
                  </a:schemeClr>
                </a:solidFill>
                <a:latin typeface="Calibri"/>
                <a:ea typeface="+mn-lt"/>
                <a:cs typeface="Calibri"/>
              </a:rPr>
              <a:t> stakeholder workshop</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dirty="0">
              <a:solidFill>
                <a:schemeClr val="bg1">
                  <a:lumMod val="50000"/>
                </a:schemeClr>
              </a:solidFill>
            </a:endParaRPr>
          </a:p>
        </p:txBody>
      </p:sp>
    </p:spTree>
    <p:extLst>
      <p:ext uri="{BB962C8B-B14F-4D97-AF65-F5344CB8AC3E}">
        <p14:creationId xmlns:p14="http://schemas.microsoft.com/office/powerpoint/2010/main" val="176833676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CE964-99FA-231C-AC8E-E5C41BAEC1E6}"/>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A8DCFC52-0107-8DD7-71B8-9F7BD15A81D5}"/>
              </a:ext>
            </a:extLst>
          </p:cNvPr>
          <p:cNvSpPr txBox="1"/>
          <p:nvPr/>
        </p:nvSpPr>
        <p:spPr>
          <a:xfrm>
            <a:off x="2863121" y="1272760"/>
            <a:ext cx="18167802" cy="121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pPr algn="ctr"/>
            <a:r>
              <a:rPr lang="en-GB" sz="8800" b="1" dirty="0">
                <a:solidFill>
                  <a:srgbClr val="002952"/>
                </a:solidFill>
                <a:latin typeface="Calibri" panose="020F0502020204030204" pitchFamily="34" charset="0"/>
                <a:cs typeface="Calibri" panose="020F0502020204030204" pitchFamily="34" charset="0"/>
              </a:rPr>
              <a:t>[Compare &amp; Contrast]</a:t>
            </a:r>
            <a:endParaRPr sz="8800" b="1" dirty="0">
              <a:solidFill>
                <a:srgbClr val="002952"/>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55E92684-66AE-FE40-7290-338F727D98BA}"/>
              </a:ext>
            </a:extLst>
          </p:cNvPr>
          <p:cNvSpPr/>
          <p:nvPr/>
        </p:nvSpPr>
        <p:spPr>
          <a:xfrm>
            <a:off x="1004341" y="12411856"/>
            <a:ext cx="1858780" cy="5996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4" name="Group 3">
            <a:extLst>
              <a:ext uri="{FF2B5EF4-FFF2-40B4-BE49-F238E27FC236}">
                <a16:creationId xmlns:a16="http://schemas.microsoft.com/office/drawing/2014/main" id="{AE24AF03-B5DB-7173-F4CB-5EC2642B1EA5}"/>
              </a:ext>
            </a:extLst>
          </p:cNvPr>
          <p:cNvGrpSpPr/>
          <p:nvPr/>
        </p:nvGrpSpPr>
        <p:grpSpPr>
          <a:xfrm>
            <a:off x="1004341" y="3208421"/>
            <a:ext cx="9722040" cy="8454190"/>
            <a:chOff x="-947537" y="1962402"/>
            <a:chExt cx="5724403" cy="8753075"/>
          </a:xfrm>
        </p:grpSpPr>
        <p:sp>
          <p:nvSpPr>
            <p:cNvPr id="6" name="TextBox 5">
              <a:extLst>
                <a:ext uri="{FF2B5EF4-FFF2-40B4-BE49-F238E27FC236}">
                  <a16:creationId xmlns:a16="http://schemas.microsoft.com/office/drawing/2014/main" id="{9732E2C1-AE82-85E2-71A7-D7930C90D36B}"/>
                </a:ext>
              </a:extLst>
            </p:cNvPr>
            <p:cNvSpPr txBox="1"/>
            <p:nvPr/>
          </p:nvSpPr>
          <p:spPr>
            <a:xfrm>
              <a:off x="-947537" y="3218378"/>
              <a:ext cx="5724403" cy="749709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Big legacy investments at national &amp; household level; roads, cars</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Behavioural question is how </a:t>
              </a:r>
              <a:r>
                <a:rPr lang="en-GB" sz="4000" i="1" dirty="0"/>
                <a:t>not </a:t>
              </a:r>
              <a:r>
                <a:rPr lang="en-GB" sz="4000" dirty="0"/>
                <a:t>to use existing assets</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Changes can be visualised</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Market structure not complex, easy to crunch numbers</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Economics, behavioural science, engineering, political science, planning all relevant</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Cascading / dynamic impacts</a:t>
              </a:r>
            </a:p>
          </p:txBody>
        </p:sp>
        <p:sp>
          <p:nvSpPr>
            <p:cNvPr id="7" name="TextBox 6">
              <a:extLst>
                <a:ext uri="{FF2B5EF4-FFF2-40B4-BE49-F238E27FC236}">
                  <a16:creationId xmlns:a16="http://schemas.microsoft.com/office/drawing/2014/main" id="{7C6B5912-D19B-58C1-DA05-F304B24CF069}"/>
                </a:ext>
              </a:extLst>
            </p:cNvPr>
            <p:cNvSpPr txBox="1"/>
            <p:nvPr/>
          </p:nvSpPr>
          <p:spPr>
            <a:xfrm>
              <a:off x="-947537" y="1962402"/>
              <a:ext cx="5724403" cy="1255976"/>
            </a:xfrm>
            <a:prstGeom prst="rect">
              <a:avLst/>
            </a:prstGeom>
            <a:solidFill>
              <a:schemeClr val="tx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b="1" dirty="0">
                  <a:solidFill>
                    <a:schemeClr val="accent2"/>
                  </a:solidFill>
                </a:rPr>
                <a:t>(passenger) Transport</a:t>
              </a:r>
              <a:endParaRPr kumimoji="0" lang="en-GB" sz="2400" b="1" i="0" u="none" strike="noStrike" cap="none" spc="0" normalizeH="0" baseline="0" dirty="0">
                <a:ln>
                  <a:noFill/>
                </a:ln>
                <a:solidFill>
                  <a:schemeClr val="accent2"/>
                </a:solidFill>
                <a:effectLst/>
                <a:uFillTx/>
                <a:latin typeface="+mn-lt"/>
                <a:ea typeface="+mn-ea"/>
                <a:cs typeface="+mn-cs"/>
                <a:sym typeface="Helvetica Neue"/>
              </a:endParaRPr>
            </a:p>
          </p:txBody>
        </p:sp>
      </p:grpSp>
      <p:grpSp>
        <p:nvGrpSpPr>
          <p:cNvPr id="8" name="Group 7">
            <a:extLst>
              <a:ext uri="{FF2B5EF4-FFF2-40B4-BE49-F238E27FC236}">
                <a16:creationId xmlns:a16="http://schemas.microsoft.com/office/drawing/2014/main" id="{833EFF5D-D502-89FA-0324-DA9A50A4A0B1}"/>
              </a:ext>
            </a:extLst>
          </p:cNvPr>
          <p:cNvGrpSpPr/>
          <p:nvPr/>
        </p:nvGrpSpPr>
        <p:grpSpPr>
          <a:xfrm>
            <a:off x="13266295" y="3208421"/>
            <a:ext cx="9722041" cy="8454191"/>
            <a:chOff x="174886" y="2989279"/>
            <a:chExt cx="4601980" cy="6524091"/>
          </a:xfrm>
        </p:grpSpPr>
        <p:sp>
          <p:nvSpPr>
            <p:cNvPr id="9" name="TextBox 8">
              <a:extLst>
                <a:ext uri="{FF2B5EF4-FFF2-40B4-BE49-F238E27FC236}">
                  <a16:creationId xmlns:a16="http://schemas.microsoft.com/office/drawing/2014/main" id="{54460048-2332-F237-9435-4BCFA8D9C068}"/>
                </a:ext>
              </a:extLst>
            </p:cNvPr>
            <p:cNvSpPr txBox="1"/>
            <p:nvPr/>
          </p:nvSpPr>
          <p:spPr>
            <a:xfrm>
              <a:off x="174886" y="3926212"/>
              <a:ext cx="4601980" cy="558715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Big investment required at national and household level</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Behavioural question; how to get people to make upfront investment with long payback</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Changes hard to visualise</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t>Complex market signals</a:t>
              </a: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5E5E5E"/>
                  </a:solidFill>
                  <a:effectLst/>
                  <a:uLnTx/>
                  <a:uFillTx/>
                  <a:latin typeface="Helvetica Neue"/>
                  <a:sym typeface="Helvetica Neue"/>
                </a:rPr>
                <a:t>Economics, behavioural science, engineering, political science, planning all relevant</a:t>
              </a:r>
            </a:p>
            <a:p>
              <a:pPr marL="342900" marR="0" lvl="0" indent="-3429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4000" dirty="0">
                  <a:latin typeface="Helvetica Neue"/>
                </a:rPr>
                <a:t>Cascading / dynamic impacts</a:t>
              </a:r>
              <a:endParaRPr kumimoji="0" lang="en-GB" sz="4000" b="0" i="0" u="none" strike="noStrike" kern="0" cap="none" spc="0" normalizeH="0" baseline="0" noProof="0" dirty="0">
                <a:ln>
                  <a:noFill/>
                </a:ln>
                <a:solidFill>
                  <a:srgbClr val="5E5E5E"/>
                </a:solidFill>
                <a:effectLst/>
                <a:uLnTx/>
                <a:uFillTx/>
                <a:latin typeface="Helvetica Neue"/>
                <a:sym typeface="Helvetica Neue"/>
              </a:endParaRPr>
            </a:p>
          </p:txBody>
        </p:sp>
        <p:sp>
          <p:nvSpPr>
            <p:cNvPr id="10" name="TextBox 9">
              <a:extLst>
                <a:ext uri="{FF2B5EF4-FFF2-40B4-BE49-F238E27FC236}">
                  <a16:creationId xmlns:a16="http://schemas.microsoft.com/office/drawing/2014/main" id="{1CDC04E2-E72E-87FB-23D2-2B39667939D1}"/>
                </a:ext>
              </a:extLst>
            </p:cNvPr>
            <p:cNvSpPr txBox="1"/>
            <p:nvPr/>
          </p:nvSpPr>
          <p:spPr>
            <a:xfrm>
              <a:off x="174886" y="2989279"/>
              <a:ext cx="4601980" cy="936305"/>
            </a:xfrm>
            <a:prstGeom prst="rect">
              <a:avLst/>
            </a:prstGeom>
            <a:solidFill>
              <a:schemeClr val="tx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b="1" dirty="0">
                  <a:solidFill>
                    <a:schemeClr val="accent2"/>
                  </a:solidFill>
                </a:rPr>
                <a:t>Heat/Power</a:t>
              </a:r>
              <a:endParaRPr kumimoji="0" lang="en-GB" sz="2400" b="1" i="0" u="none" strike="noStrike" cap="none" spc="0" normalizeH="0" baseline="0" dirty="0">
                <a:ln>
                  <a:noFill/>
                </a:ln>
                <a:solidFill>
                  <a:schemeClr val="accent2"/>
                </a:solidFill>
                <a:effectLst/>
                <a:uFillTx/>
                <a:latin typeface="+mn-lt"/>
                <a:ea typeface="+mn-ea"/>
                <a:cs typeface="+mn-cs"/>
                <a:sym typeface="Helvetica Neue"/>
              </a:endParaRPr>
            </a:p>
          </p:txBody>
        </p:sp>
      </p:grpSp>
    </p:spTree>
    <p:extLst>
      <p:ext uri="{BB962C8B-B14F-4D97-AF65-F5344CB8AC3E}">
        <p14:creationId xmlns:p14="http://schemas.microsoft.com/office/powerpoint/2010/main" val="250025129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rrow on a blue background&#10;&#10;Description automatically generated">
            <a:extLst>
              <a:ext uri="{FF2B5EF4-FFF2-40B4-BE49-F238E27FC236}">
                <a16:creationId xmlns:a16="http://schemas.microsoft.com/office/drawing/2014/main" id="{0D1CD015-D082-1F42-92C9-72BFB2907D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9050"/>
            <a:ext cx="24417965" cy="13696950"/>
          </a:xfrm>
          <a:prstGeom prst="rect">
            <a:avLst/>
          </a:prstGeom>
        </p:spPr>
      </p:pic>
      <p:sp>
        <p:nvSpPr>
          <p:cNvPr id="4" name="Headline Title">
            <a:extLst>
              <a:ext uri="{FF2B5EF4-FFF2-40B4-BE49-F238E27FC236}">
                <a16:creationId xmlns:a16="http://schemas.microsoft.com/office/drawing/2014/main" id="{B713CC21-0650-5D94-D02F-59D729612B63}"/>
              </a:ext>
            </a:extLst>
          </p:cNvPr>
          <p:cNvSpPr txBox="1"/>
          <p:nvPr/>
        </p:nvSpPr>
        <p:spPr>
          <a:xfrm>
            <a:off x="1015353" y="1376358"/>
            <a:ext cx="7941967" cy="16168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8000" b="1" spc="-159">
                <a:solidFill>
                  <a:srgbClr val="2B6280"/>
                </a:solidFill>
                <a:latin typeface="MADE Evolve Sans"/>
                <a:ea typeface="MADE Evolve Sans"/>
                <a:cs typeface="MADE Evolve Sans"/>
                <a:sym typeface="MADE Evolve Sans"/>
              </a:defRPr>
            </a:lvl1pPr>
          </a:lstStyle>
          <a:p>
            <a:r>
              <a:rPr lang="en-GB" sz="12000">
                <a:solidFill>
                  <a:schemeClr val="bg1"/>
                </a:solidFill>
                <a:latin typeface="Calibri" panose="020F0502020204030204" pitchFamily="34" charset="0"/>
                <a:cs typeface="Calibri" panose="020F0502020204030204" pitchFamily="34" charset="0"/>
              </a:rPr>
              <a:t>Thank You</a:t>
            </a:r>
          </a:p>
        </p:txBody>
      </p:sp>
      <p:pic>
        <p:nvPicPr>
          <p:cNvPr id="6" name="Picture 5" descr="A white text on a black background&#10;&#10;Description automatically generated">
            <a:extLst>
              <a:ext uri="{FF2B5EF4-FFF2-40B4-BE49-F238E27FC236}">
                <a16:creationId xmlns:a16="http://schemas.microsoft.com/office/drawing/2014/main" id="{357169AE-F2AE-6BE1-C6EC-909CF6B5F5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8573" y="10788703"/>
            <a:ext cx="4572138" cy="1703902"/>
          </a:xfrm>
          <a:prstGeom prst="rect">
            <a:avLst/>
          </a:prstGeom>
        </p:spPr>
      </p:pic>
      <p:sp>
        <p:nvSpPr>
          <p:cNvPr id="7" name="Visit our website nesc.ie">
            <a:extLst>
              <a:ext uri="{FF2B5EF4-FFF2-40B4-BE49-F238E27FC236}">
                <a16:creationId xmlns:a16="http://schemas.microsoft.com/office/drawing/2014/main" id="{543F8887-0E95-BDA8-6660-54E7FA2DD12B}"/>
              </a:ext>
            </a:extLst>
          </p:cNvPr>
          <p:cNvSpPr txBox="1"/>
          <p:nvPr/>
        </p:nvSpPr>
        <p:spPr>
          <a:xfrm>
            <a:off x="1794699" y="12544857"/>
            <a:ext cx="4345501"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defRPr sz="3500">
                <a:solidFill>
                  <a:srgbClr val="FFFFFF"/>
                </a:solidFill>
                <a:latin typeface="MADE Evolve Sans"/>
                <a:ea typeface="MADE Evolve Sans"/>
                <a:cs typeface="MADE Evolve Sans"/>
                <a:sym typeface="MADE Evolve Sans"/>
              </a:defRPr>
            </a:pPr>
            <a:r>
              <a:rPr lang="en-GB" sz="4000">
                <a:solidFill>
                  <a:schemeClr val="bg1"/>
                </a:solidFill>
                <a:latin typeface="Calibri" panose="020F0502020204030204" pitchFamily="34" charset="0"/>
                <a:cs typeface="Calibri" panose="020F0502020204030204" pitchFamily="34" charset="0"/>
              </a:rPr>
              <a:t>Visit us at </a:t>
            </a:r>
            <a:r>
              <a:rPr sz="4000" b="1">
                <a:solidFill>
                  <a:schemeClr val="bg1"/>
                </a:solidFill>
                <a:latin typeface="Calibri" panose="020F0502020204030204" pitchFamily="34" charset="0"/>
                <a:cs typeface="Calibri" panose="020F0502020204030204" pitchFamily="34" charset="0"/>
              </a:rPr>
              <a:t>nesc.ie</a:t>
            </a:r>
          </a:p>
        </p:txBody>
      </p:sp>
      <p:graphicFrame>
        <p:nvGraphicFramePr>
          <p:cNvPr id="8" name="Table 7">
            <a:extLst>
              <a:ext uri="{FF2B5EF4-FFF2-40B4-BE49-F238E27FC236}">
                <a16:creationId xmlns:a16="http://schemas.microsoft.com/office/drawing/2014/main" id="{AFC54C97-969C-EA97-101B-138B01BDE9DA}"/>
              </a:ext>
            </a:extLst>
          </p:cNvPr>
          <p:cNvGraphicFramePr>
            <a:graphicFrameLocks noGrp="1"/>
          </p:cNvGraphicFramePr>
          <p:nvPr>
            <p:extLst>
              <p:ext uri="{D42A27DB-BD31-4B8C-83A1-F6EECF244321}">
                <p14:modId xmlns:p14="http://schemas.microsoft.com/office/powerpoint/2010/main" val="1349284816"/>
              </p:ext>
            </p:extLst>
          </p:nvPr>
        </p:nvGraphicFramePr>
        <p:xfrm>
          <a:off x="737419" y="5645561"/>
          <a:ext cx="12817216" cy="1376559"/>
        </p:xfrm>
        <a:graphic>
          <a:graphicData uri="http://schemas.openxmlformats.org/drawingml/2006/table">
            <a:tbl>
              <a:tblPr firstRow="1" bandRow="1">
                <a:tableStyleId>{5940675A-B579-460E-94D1-54222C63F5DA}</a:tableStyleId>
              </a:tblPr>
              <a:tblGrid>
                <a:gridCol w="545949">
                  <a:extLst>
                    <a:ext uri="{9D8B030D-6E8A-4147-A177-3AD203B41FA5}">
                      <a16:colId xmlns:a16="http://schemas.microsoft.com/office/drawing/2014/main" val="3128584440"/>
                    </a:ext>
                  </a:extLst>
                </a:gridCol>
                <a:gridCol w="5438274">
                  <a:extLst>
                    <a:ext uri="{9D8B030D-6E8A-4147-A177-3AD203B41FA5}">
                      <a16:colId xmlns:a16="http://schemas.microsoft.com/office/drawing/2014/main" val="2878300077"/>
                    </a:ext>
                  </a:extLst>
                </a:gridCol>
                <a:gridCol w="6832993">
                  <a:extLst>
                    <a:ext uri="{9D8B030D-6E8A-4147-A177-3AD203B41FA5}">
                      <a16:colId xmlns:a16="http://schemas.microsoft.com/office/drawing/2014/main" val="3803692975"/>
                    </a:ext>
                  </a:extLst>
                </a:gridCol>
              </a:tblGrid>
              <a:tr h="1376559">
                <a:tc>
                  <a:txBody>
                    <a:bodyPr/>
                    <a:lstStyle/>
                    <a:p>
                      <a:pPr algn="l"/>
                      <a:endParaRPr lang="en-GB" sz="40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spcBef>
                          <a:spcPts val="600"/>
                        </a:spcBef>
                        <a:spcAft>
                          <a:spcPts val="600"/>
                        </a:spcAft>
                      </a:pPr>
                      <a:r>
                        <a:rPr kumimoji="0" lang="en-GB" sz="6000" b="0"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Helvetica Neue"/>
                        </a:rPr>
                        <a:t>Gemma O’Reilly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kumimoji="0" lang="fi-FI" sz="5400" b="0" i="0" u="sng"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Helvetica Neue"/>
                          <a:hlinkClick r:id="rId5">
                            <a:extLst>
                              <a:ext uri="{A12FA001-AC4F-418D-AE19-62706E023703}">
                                <ahyp:hlinkClr xmlns:ahyp="http://schemas.microsoft.com/office/drawing/2018/hyperlinkcolor" val="tx"/>
                              </a:ext>
                            </a:extLst>
                          </a:hlinkClick>
                        </a:rPr>
                        <a:t>gemma.oreilly@nesc.ie</a:t>
                      </a:r>
                      <a:endParaRPr kumimoji="0" lang="en-GB" sz="5400" b="0" i="0" u="sng"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Helvetica Neu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2750201"/>
                  </a:ext>
                </a:extLst>
              </a:tr>
            </a:tbl>
          </a:graphicData>
        </a:graphic>
      </p:graphicFrame>
    </p:spTree>
    <p:extLst>
      <p:ext uri="{BB962C8B-B14F-4D97-AF65-F5344CB8AC3E}">
        <p14:creationId xmlns:p14="http://schemas.microsoft.com/office/powerpoint/2010/main" val="219942508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86E8E-C118-55C5-77FE-97F780B1F1CF}"/>
            </a:ext>
          </a:extLst>
        </p:cNvPr>
        <p:cNvGrpSpPr/>
        <p:nvPr/>
      </p:nvGrpSpPr>
      <p:grpSpPr>
        <a:xfrm>
          <a:off x="0" y="0"/>
          <a:ext cx="0" cy="0"/>
          <a:chOff x="0" y="0"/>
          <a:chExt cx="0" cy="0"/>
        </a:xfrm>
      </p:grpSpPr>
      <p:sp>
        <p:nvSpPr>
          <p:cNvPr id="4" name="Title of report - Replace Here">
            <a:extLst>
              <a:ext uri="{FF2B5EF4-FFF2-40B4-BE49-F238E27FC236}">
                <a16:creationId xmlns:a16="http://schemas.microsoft.com/office/drawing/2014/main" id="{25B51DB5-1E4F-6A77-CD2C-846E0D247955}"/>
              </a:ext>
            </a:extLst>
          </p:cNvPr>
          <p:cNvSpPr txBox="1"/>
          <p:nvPr/>
        </p:nvSpPr>
        <p:spPr>
          <a:xfrm>
            <a:off x="1218964" y="1490171"/>
            <a:ext cx="22332973" cy="121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a:solidFill>
                  <a:srgbClr val="002952"/>
                </a:solidFill>
                <a:latin typeface="Calibri" panose="020F0502020204030204" pitchFamily="34" charset="0"/>
                <a:cs typeface="Calibri" panose="020F0502020204030204" pitchFamily="34" charset="0"/>
              </a:rPr>
              <a:t>About the National Economic and Social Council </a:t>
            </a:r>
          </a:p>
        </p:txBody>
      </p:sp>
      <p:sp>
        <p:nvSpPr>
          <p:cNvPr id="5" name="Headline Title">
            <a:extLst>
              <a:ext uri="{FF2B5EF4-FFF2-40B4-BE49-F238E27FC236}">
                <a16:creationId xmlns:a16="http://schemas.microsoft.com/office/drawing/2014/main" id="{81BDD84F-8F9D-3B4D-59DD-2F786EE7EA29}"/>
              </a:ext>
            </a:extLst>
          </p:cNvPr>
          <p:cNvSpPr txBox="1"/>
          <p:nvPr/>
        </p:nvSpPr>
        <p:spPr>
          <a:xfrm>
            <a:off x="1218965" y="4144469"/>
            <a:ext cx="7552500" cy="75927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noAutofit/>
          </a:bodyPr>
          <a:lstStyle>
            <a:lvl1pPr algn="l">
              <a:lnSpc>
                <a:spcPct val="80000"/>
              </a:lnSpc>
              <a:defRPr sz="4500" b="1" spc="-90">
                <a:solidFill>
                  <a:srgbClr val="2B6280"/>
                </a:solidFill>
                <a:latin typeface="MADE Evolve Sans"/>
                <a:ea typeface="MADE Evolve Sans"/>
                <a:cs typeface="MADE Evolve Sans"/>
                <a:sym typeface="MADE Evolve Sans"/>
              </a:defRPr>
            </a:lvl1pPr>
          </a:lstStyle>
          <a:p>
            <a:r>
              <a:rPr lang="en-GB" sz="5400">
                <a:solidFill>
                  <a:srgbClr val="00AEAE"/>
                </a:solidFill>
              </a:rPr>
              <a:t>Background</a:t>
            </a:r>
            <a:endParaRPr sz="5400">
              <a:solidFill>
                <a:srgbClr val="00AEAE"/>
              </a:solidFill>
            </a:endParaRPr>
          </a:p>
        </p:txBody>
      </p:sp>
      <p:sp>
        <p:nvSpPr>
          <p:cNvPr id="6"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2D987568-DBDE-E139-96D3-E9980A63813D}"/>
              </a:ext>
            </a:extLst>
          </p:cNvPr>
          <p:cNvSpPr txBox="1"/>
          <p:nvPr/>
        </p:nvSpPr>
        <p:spPr>
          <a:xfrm>
            <a:off x="1218964" y="5188199"/>
            <a:ext cx="10973036" cy="703763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Established in 1973 to provide research, dialogue and advice to the Taoiseach</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Focus on strategic policy issues relating to economic, social and environmental development</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Opportunity for policy system to consider strategic policy issues where there is a need for consensus</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Council reports go to Government </a:t>
            </a:r>
          </a:p>
        </p:txBody>
      </p:sp>
      <p:pic>
        <p:nvPicPr>
          <p:cNvPr id="2" name="Picture 1" descr="A group of people on a stage&#10;&#10;Description automatically generated">
            <a:extLst>
              <a:ext uri="{FF2B5EF4-FFF2-40B4-BE49-F238E27FC236}">
                <a16:creationId xmlns:a16="http://schemas.microsoft.com/office/drawing/2014/main" id="{39566217-4490-3239-0CF6-87A742656D85}"/>
              </a:ext>
            </a:extLst>
          </p:cNvPr>
          <p:cNvPicPr>
            <a:picLocks noChangeAspect="1"/>
          </p:cNvPicPr>
          <p:nvPr/>
        </p:nvPicPr>
        <p:blipFill rotWithShape="1">
          <a:blip r:embed="rId3">
            <a:extLst>
              <a:ext uri="{28A0092B-C50C-407E-A947-70E740481C1C}">
                <a14:useLocalDpi xmlns:a14="http://schemas.microsoft.com/office/drawing/2010/main" val="0"/>
              </a:ext>
            </a:extLst>
          </a:blip>
          <a:srcRect t="289" b="12659"/>
          <a:stretch/>
        </p:blipFill>
        <p:spPr>
          <a:xfrm>
            <a:off x="12984480" y="3880842"/>
            <a:ext cx="10567457" cy="7048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813660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of report - Replace Here">
            <a:extLst>
              <a:ext uri="{FF2B5EF4-FFF2-40B4-BE49-F238E27FC236}">
                <a16:creationId xmlns:a16="http://schemas.microsoft.com/office/drawing/2014/main" id="{AA0CDC6E-6BF9-6EB1-A55F-5444B7807931}"/>
              </a:ext>
            </a:extLst>
          </p:cNvPr>
          <p:cNvSpPr txBox="1"/>
          <p:nvPr/>
        </p:nvSpPr>
        <p:spPr>
          <a:xfrm>
            <a:off x="1218964" y="1490171"/>
            <a:ext cx="22332973"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a:solidFill>
                  <a:srgbClr val="002952"/>
                </a:solidFill>
                <a:latin typeface="Calibri" panose="020F0502020204030204" pitchFamily="34" charset="0"/>
                <a:cs typeface="Calibri" panose="020F0502020204030204" pitchFamily="34" charset="0"/>
              </a:rPr>
              <a:t>About the National Economic and Social Council </a:t>
            </a:r>
          </a:p>
        </p:txBody>
      </p:sp>
      <p:sp>
        <p:nvSpPr>
          <p:cNvPr id="5" name="Headline Title">
            <a:extLst>
              <a:ext uri="{FF2B5EF4-FFF2-40B4-BE49-F238E27FC236}">
                <a16:creationId xmlns:a16="http://schemas.microsoft.com/office/drawing/2014/main" id="{28EAA94F-238A-1BB6-07CF-4C8288618C19}"/>
              </a:ext>
            </a:extLst>
          </p:cNvPr>
          <p:cNvSpPr txBox="1"/>
          <p:nvPr/>
        </p:nvSpPr>
        <p:spPr>
          <a:xfrm>
            <a:off x="1218965" y="4144469"/>
            <a:ext cx="7552500" cy="759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l">
              <a:lnSpc>
                <a:spcPct val="80000"/>
              </a:lnSpc>
              <a:defRPr sz="4500" b="1" spc="-90">
                <a:solidFill>
                  <a:srgbClr val="2B6280"/>
                </a:solidFill>
                <a:latin typeface="MADE Evolve Sans"/>
                <a:ea typeface="MADE Evolve Sans"/>
                <a:cs typeface="MADE Evolve Sans"/>
                <a:sym typeface="MADE Evolve Sans"/>
              </a:defRPr>
            </a:lvl1pPr>
          </a:lstStyle>
          <a:p>
            <a:r>
              <a:rPr lang="en-GB" sz="5400">
                <a:solidFill>
                  <a:srgbClr val="00AEAE"/>
                </a:solidFill>
              </a:rPr>
              <a:t>Structure &amp; Membership</a:t>
            </a:r>
            <a:endParaRPr sz="5400">
              <a:solidFill>
                <a:srgbClr val="00AEAE"/>
              </a:solidFill>
            </a:endParaRPr>
          </a:p>
        </p:txBody>
      </p:sp>
      <p:sp>
        <p:nvSpPr>
          <p:cNvPr id="6"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5BDB37A9-187F-4FFB-A216-3275D10B8F88}"/>
              </a:ext>
            </a:extLst>
          </p:cNvPr>
          <p:cNvSpPr txBox="1"/>
          <p:nvPr/>
        </p:nvSpPr>
        <p:spPr>
          <a:xfrm>
            <a:off x="1218964" y="5188199"/>
            <a:ext cx="11768901" cy="6123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Chaired by the Department of the Taoiseach</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Employers, unions, farming organisations, community and voluntary sector, and the environmental pillar</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Includes the Departments of Finance, DPER, Enterprise, and Housing</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Eight independent experts</a:t>
            </a:r>
          </a:p>
          <a:p>
            <a:pPr marL="571500" indent="-571500" algn="l">
              <a:spcAft>
                <a:spcPts val="12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a:solidFill>
                  <a:schemeClr val="bg1">
                    <a:lumMod val="50000"/>
                  </a:schemeClr>
                </a:solidFill>
                <a:latin typeface="Calibri" panose="020F0502020204030204" pitchFamily="34" charset="0"/>
                <a:cs typeface="Calibri" panose="020F0502020204030204" pitchFamily="34" charset="0"/>
              </a:rPr>
              <a:t>Supported by Secretariat</a:t>
            </a:r>
          </a:p>
        </p:txBody>
      </p:sp>
      <p:pic>
        <p:nvPicPr>
          <p:cNvPr id="7" name="Picture 6" descr="A group of people sitting in a room&#10;&#10;Description automatically generated">
            <a:extLst>
              <a:ext uri="{FF2B5EF4-FFF2-40B4-BE49-F238E27FC236}">
                <a16:creationId xmlns:a16="http://schemas.microsoft.com/office/drawing/2014/main" id="{1DFA7618-3D17-1BE2-FC96-CFD549F731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84478" y="3880842"/>
            <a:ext cx="10567459" cy="7048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73230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F5DA4660-FDDF-2198-6373-B93B829204FD}"/>
              </a:ext>
            </a:extLst>
          </p:cNvPr>
          <p:cNvSpPr txBox="1"/>
          <p:nvPr/>
        </p:nvSpPr>
        <p:spPr>
          <a:xfrm>
            <a:off x="1218964" y="1490171"/>
            <a:ext cx="13754336"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a:solidFill>
                  <a:srgbClr val="002952"/>
                </a:solidFill>
                <a:latin typeface="Calibri"/>
                <a:cs typeface="Calibri"/>
              </a:rPr>
              <a:t>Background</a:t>
            </a:r>
            <a:endParaRPr sz="8800" b="1">
              <a:solidFill>
                <a:srgbClr val="002952"/>
              </a:solidFill>
              <a:latin typeface="Calibri"/>
              <a:cs typeface="Calibri"/>
            </a:endParaRPr>
          </a:p>
        </p:txBody>
      </p:sp>
      <p:sp>
        <p:nvSpPr>
          <p:cNvPr id="4" name="Headline Title">
            <a:extLst>
              <a:ext uri="{FF2B5EF4-FFF2-40B4-BE49-F238E27FC236}">
                <a16:creationId xmlns:a16="http://schemas.microsoft.com/office/drawing/2014/main" id="{F9E2C5AA-6E3F-956D-E786-B34BAC707F7F}"/>
              </a:ext>
            </a:extLst>
          </p:cNvPr>
          <p:cNvSpPr txBox="1"/>
          <p:nvPr/>
        </p:nvSpPr>
        <p:spPr>
          <a:xfrm>
            <a:off x="1218964" y="4075889"/>
            <a:ext cx="14417276" cy="759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l">
              <a:lnSpc>
                <a:spcPct val="80000"/>
              </a:lnSpc>
              <a:defRPr sz="4500" b="1" spc="-90">
                <a:solidFill>
                  <a:srgbClr val="2B6280"/>
                </a:solidFill>
                <a:latin typeface="MADE Evolve Sans"/>
                <a:ea typeface="MADE Evolve Sans"/>
                <a:cs typeface="MADE Evolve Sans"/>
                <a:sym typeface="MADE Evolve Sans"/>
              </a:defRPr>
            </a:lvl1pPr>
          </a:lstStyle>
          <a:p>
            <a:r>
              <a:rPr lang="en-GB" sz="5400" dirty="0">
                <a:solidFill>
                  <a:srgbClr val="00AEAE"/>
                </a:solidFill>
              </a:rPr>
              <a:t>A bit about myself…</a:t>
            </a: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2A732009-2855-9C9E-CA1B-829E287BB4C5}"/>
              </a:ext>
            </a:extLst>
          </p:cNvPr>
          <p:cNvSpPr txBox="1"/>
          <p:nvPr/>
        </p:nvSpPr>
        <p:spPr>
          <a:xfrm>
            <a:off x="1213757" y="4987601"/>
            <a:ext cx="13465223" cy="6123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Economics &amp; philosophy starting point</a:t>
            </a:r>
            <a:r>
              <a:rPr lang="en-GB" sz="4800" dirty="0">
                <a:solidFill>
                  <a:schemeClr val="bg1">
                    <a:lumMod val="50000"/>
                  </a:schemeClr>
                </a:solidFill>
                <a:latin typeface="MADE Evolve Sans"/>
                <a:cs typeface="Calibri"/>
              </a:rPr>
              <a:t>, </a:t>
            </a:r>
            <a:r>
              <a:rPr lang="en-GB" sz="4800" dirty="0">
                <a:solidFill>
                  <a:schemeClr val="bg1">
                    <a:lumMod val="50000"/>
                  </a:schemeClr>
                </a:solidFill>
                <a:latin typeface="Calibri"/>
                <a:cs typeface="Calibri"/>
              </a:rPr>
              <a:t>then environmental policy</a:t>
            </a:r>
            <a:endParaRPr lang="en-GB" sz="4800" dirty="0">
              <a:solidFill>
                <a:schemeClr val="bg1">
                  <a:lumMod val="50000"/>
                </a:schemeClr>
              </a:solidFill>
              <a:latin typeface="Calibri" panose="020F0502020204030204" pitchFamily="34" charset="0"/>
              <a:cs typeface="Calibri" panose="020F0502020204030204" pitchFamily="34" charset="0"/>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panose="020F0502020204030204" pitchFamily="34" charset="0"/>
                <a:cs typeface="Calibri" panose="020F0502020204030204" pitchFamily="34" charset="0"/>
              </a:rPr>
              <a:t>15 years on climate – an intransigent problem, competing explanations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panose="020F0502020204030204" pitchFamily="34" charset="0"/>
                <a:cs typeface="Calibri" panose="020F0502020204030204" pitchFamily="34" charset="0"/>
              </a:rPr>
              <a:t>Exposed to systems methodology at the OECD Working Party on Climate, Investment &amp; Development</a:t>
            </a:r>
          </a:p>
        </p:txBody>
      </p:sp>
      <p:pic>
        <p:nvPicPr>
          <p:cNvPr id="2" name="Picture 1" descr="House with solar panels on roof">
            <a:extLst>
              <a:ext uri="{FF2B5EF4-FFF2-40B4-BE49-F238E27FC236}">
                <a16:creationId xmlns:a16="http://schemas.microsoft.com/office/drawing/2014/main" id="{2DDC9391-A6C8-D840-72A6-622C286E95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05" b="236"/>
          <a:stretch/>
        </p:blipFill>
        <p:spPr>
          <a:xfrm>
            <a:off x="14678980" y="4437529"/>
            <a:ext cx="9054010" cy="6467802"/>
          </a:xfrm>
          <a:prstGeom prst="rect">
            <a:avLst/>
          </a:prstGeom>
        </p:spPr>
      </p:pic>
    </p:spTree>
    <p:extLst>
      <p:ext uri="{BB962C8B-B14F-4D97-AF65-F5344CB8AC3E}">
        <p14:creationId xmlns:p14="http://schemas.microsoft.com/office/powerpoint/2010/main" val="146641730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83901-E0A6-025A-370E-F5BBE5AAB628}"/>
            </a:ext>
          </a:extLst>
        </p:cNvPr>
        <p:cNvGrpSpPr/>
        <p:nvPr/>
      </p:nvGrpSpPr>
      <p:grpSpPr>
        <a:xfrm>
          <a:off x="0" y="0"/>
          <a:ext cx="0" cy="0"/>
          <a:chOff x="0" y="0"/>
          <a:chExt cx="0" cy="0"/>
        </a:xfrm>
      </p:grpSpPr>
      <p:pic>
        <p:nvPicPr>
          <p:cNvPr id="6" name="Picture 5" descr="A blue and white background with a blue and white background&#10;&#10;Description automatically generated with medium confidence">
            <a:extLst>
              <a:ext uri="{FF2B5EF4-FFF2-40B4-BE49-F238E27FC236}">
                <a16:creationId xmlns:a16="http://schemas.microsoft.com/office/drawing/2014/main" id="{22CBE188-2CD2-BCDC-D322-30A9C5748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70"/>
            <a:ext cx="24451925" cy="13716000"/>
          </a:xfrm>
          <a:prstGeom prst="rect">
            <a:avLst/>
          </a:prstGeom>
        </p:spPr>
      </p:pic>
      <p:sp>
        <p:nvSpPr>
          <p:cNvPr id="2" name="Headline Title">
            <a:extLst>
              <a:ext uri="{FF2B5EF4-FFF2-40B4-BE49-F238E27FC236}">
                <a16:creationId xmlns:a16="http://schemas.microsoft.com/office/drawing/2014/main" id="{805D4615-FE73-8CDB-CB25-1351724BD3E0}"/>
              </a:ext>
            </a:extLst>
          </p:cNvPr>
          <p:cNvSpPr txBox="1"/>
          <p:nvPr/>
        </p:nvSpPr>
        <p:spPr>
          <a:xfrm>
            <a:off x="1023278" y="4452121"/>
            <a:ext cx="10454955" cy="5821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lnSpc>
                <a:spcPct val="80000"/>
              </a:lnSpc>
              <a:defRPr sz="8000" b="1" spc="-159">
                <a:solidFill>
                  <a:srgbClr val="2B6280"/>
                </a:solidFill>
                <a:latin typeface="MADE Evolve Sans"/>
                <a:ea typeface="MADE Evolve Sans"/>
                <a:cs typeface="MADE Evolve Sans"/>
                <a:sym typeface="MADE Evolve Sans"/>
              </a:defRPr>
            </a:lvl1pPr>
          </a:lstStyle>
          <a:p>
            <a:pPr>
              <a:spcAft>
                <a:spcPts val="1200"/>
              </a:spcAft>
            </a:pPr>
            <a:r>
              <a:rPr lang="en-GB" sz="11500" dirty="0">
                <a:solidFill>
                  <a:srgbClr val="002952"/>
                </a:solidFill>
                <a:latin typeface="Calibri"/>
                <a:cs typeface="Calibri"/>
              </a:rPr>
              <a:t>Pt.1</a:t>
            </a:r>
          </a:p>
          <a:p>
            <a:pPr>
              <a:spcAft>
                <a:spcPts val="1200"/>
              </a:spcAft>
            </a:pPr>
            <a:r>
              <a:rPr lang="en-GB" sz="11500" dirty="0">
                <a:solidFill>
                  <a:srgbClr val="002952"/>
                </a:solidFill>
                <a:latin typeface="Calibri"/>
                <a:cs typeface="Calibri"/>
              </a:rPr>
              <a:t>OECD Case Study</a:t>
            </a:r>
          </a:p>
          <a:p>
            <a:endParaRPr lang="en-GB" sz="8800" dirty="0">
              <a:solidFill>
                <a:schemeClr val="bg1"/>
              </a:solidFill>
              <a:latin typeface="Calibri" panose="020F0502020204030204" pitchFamily="34" charset="0"/>
              <a:cs typeface="Calibri" panose="020F0502020204030204" pitchFamily="34" charset="0"/>
            </a:endParaRPr>
          </a:p>
          <a:p>
            <a:r>
              <a:rPr lang="en-GB" sz="6000" b="0" i="1" dirty="0">
                <a:solidFill>
                  <a:schemeClr val="bg1"/>
                </a:solidFill>
                <a:latin typeface="Calibri" panose="020F0502020204030204" pitchFamily="34" charset="0"/>
                <a:cs typeface="Calibri" panose="020F0502020204030204" pitchFamily="34" charset="0"/>
              </a:rPr>
              <a:t>Redesigning Ireland’s Transport for Net Zero</a:t>
            </a:r>
          </a:p>
        </p:txBody>
      </p:sp>
      <p:pic>
        <p:nvPicPr>
          <p:cNvPr id="3" name="Picture 2" descr="A blue and white background with a blue and white background&#10;&#10;Description automatically generated with medium confidence">
            <a:extLst>
              <a:ext uri="{FF2B5EF4-FFF2-40B4-BE49-F238E27FC236}">
                <a16:creationId xmlns:a16="http://schemas.microsoft.com/office/drawing/2014/main" id="{20A89CCA-4C73-4C7B-A2E3-FDD8C3BF505D}"/>
              </a:ext>
            </a:extLst>
          </p:cNvPr>
          <p:cNvPicPr>
            <a:picLocks noChangeAspect="1"/>
          </p:cNvPicPr>
          <p:nvPr/>
        </p:nvPicPr>
        <p:blipFill rotWithShape="1">
          <a:blip r:embed="rId2">
            <a:extLst>
              <a:ext uri="{28A0092B-C50C-407E-A947-70E740481C1C}">
                <a14:useLocalDpi xmlns:a14="http://schemas.microsoft.com/office/drawing/2010/main" val="0"/>
              </a:ext>
            </a:extLst>
          </a:blip>
          <a:srcRect r="54949"/>
          <a:stretch/>
        </p:blipFill>
        <p:spPr>
          <a:xfrm>
            <a:off x="11342765" y="20170"/>
            <a:ext cx="11015724" cy="13716000"/>
          </a:xfrm>
          <a:prstGeom prst="rect">
            <a:avLst/>
          </a:prstGeom>
        </p:spPr>
      </p:pic>
      <p:pic>
        <p:nvPicPr>
          <p:cNvPr id="4" name="Picture 3" descr="A blue and white background with a blue and white background&#10;&#10;Description automatically generated with medium confidence">
            <a:extLst>
              <a:ext uri="{FF2B5EF4-FFF2-40B4-BE49-F238E27FC236}">
                <a16:creationId xmlns:a16="http://schemas.microsoft.com/office/drawing/2014/main" id="{A20A0496-5382-06F6-5C65-BBFEB8F05A9A}"/>
              </a:ext>
            </a:extLst>
          </p:cNvPr>
          <p:cNvPicPr>
            <a:picLocks noChangeAspect="1"/>
          </p:cNvPicPr>
          <p:nvPr/>
        </p:nvPicPr>
        <p:blipFill rotWithShape="1">
          <a:blip r:embed="rId2">
            <a:extLst>
              <a:ext uri="{28A0092B-C50C-407E-A947-70E740481C1C}">
                <a14:useLocalDpi xmlns:a14="http://schemas.microsoft.com/office/drawing/2010/main" val="0"/>
              </a:ext>
            </a:extLst>
          </a:blip>
          <a:srcRect l="76243" t="74413" r="5881" b="12495"/>
          <a:stretch/>
        </p:blipFill>
        <p:spPr>
          <a:xfrm>
            <a:off x="700548" y="1009322"/>
            <a:ext cx="3826482" cy="1572098"/>
          </a:xfrm>
          <a:prstGeom prst="rect">
            <a:avLst/>
          </a:prstGeom>
        </p:spPr>
      </p:pic>
      <p:pic>
        <p:nvPicPr>
          <p:cNvPr id="5" name="Picture 4" descr="A blue and white background with a blue and white background&#10;&#10;Description automatically generated with medium confidence">
            <a:extLst>
              <a:ext uri="{FF2B5EF4-FFF2-40B4-BE49-F238E27FC236}">
                <a16:creationId xmlns:a16="http://schemas.microsoft.com/office/drawing/2014/main" id="{DAB07FD0-12CC-C9B0-E335-0E56C8438BD2}"/>
              </a:ext>
            </a:extLst>
          </p:cNvPr>
          <p:cNvPicPr>
            <a:picLocks noChangeAspect="1"/>
          </p:cNvPicPr>
          <p:nvPr/>
        </p:nvPicPr>
        <p:blipFill rotWithShape="1">
          <a:blip r:embed="rId2">
            <a:extLst>
              <a:ext uri="{28A0092B-C50C-407E-A947-70E740481C1C}">
                <a14:useLocalDpi xmlns:a14="http://schemas.microsoft.com/office/drawing/2010/main" val="0"/>
              </a:ext>
            </a:extLst>
          </a:blip>
          <a:srcRect r="54949"/>
          <a:stretch/>
        </p:blipFill>
        <p:spPr>
          <a:xfrm>
            <a:off x="13402242" y="40339"/>
            <a:ext cx="11015724" cy="13716000"/>
          </a:xfrm>
          <a:prstGeom prst="rect">
            <a:avLst/>
          </a:prstGeom>
        </p:spPr>
      </p:pic>
      <p:sp>
        <p:nvSpPr>
          <p:cNvPr id="11" name="Rectangle 10">
            <a:extLst>
              <a:ext uri="{FF2B5EF4-FFF2-40B4-BE49-F238E27FC236}">
                <a16:creationId xmlns:a16="http://schemas.microsoft.com/office/drawing/2014/main" id="{C0BA22B5-CD97-DC90-63C3-BAAD0D1A64CF}"/>
              </a:ext>
            </a:extLst>
          </p:cNvPr>
          <p:cNvSpPr/>
          <p:nvPr/>
        </p:nvSpPr>
        <p:spPr>
          <a:xfrm>
            <a:off x="12052092" y="8433"/>
            <a:ext cx="12399833" cy="1375633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0" name="Picture 9" descr="A group of people walking on a street&#10;&#10;AI-generated content may be incorrect.">
            <a:extLst>
              <a:ext uri="{FF2B5EF4-FFF2-40B4-BE49-F238E27FC236}">
                <a16:creationId xmlns:a16="http://schemas.microsoft.com/office/drawing/2014/main" id="{3D6EEB81-54DD-D69C-9FFC-BD264AFA9DBE}"/>
              </a:ext>
            </a:extLst>
          </p:cNvPr>
          <p:cNvPicPr>
            <a:picLocks noChangeAspect="1"/>
          </p:cNvPicPr>
          <p:nvPr/>
        </p:nvPicPr>
        <p:blipFill>
          <a:blip r:embed="rId3">
            <a:extLst>
              <a:ext uri="{28A0092B-C50C-407E-A947-70E740481C1C}">
                <a14:useLocalDpi xmlns:a14="http://schemas.microsoft.com/office/drawing/2010/main" val="0"/>
              </a:ext>
            </a:extLst>
          </a:blip>
          <a:srcRect t="6707" b="2707"/>
          <a:stretch/>
        </p:blipFill>
        <p:spPr>
          <a:xfrm>
            <a:off x="12624741" y="-23472"/>
            <a:ext cx="11338454" cy="13756339"/>
          </a:xfrm>
          <a:prstGeom prst="rect">
            <a:avLst/>
          </a:prstGeom>
          <a:ln>
            <a:noFill/>
          </a:ln>
          <a:effectLst>
            <a:softEdge rad="112500"/>
          </a:effectLst>
        </p:spPr>
      </p:pic>
      <p:pic>
        <p:nvPicPr>
          <p:cNvPr id="13" name="Picture 12" descr="A green and blue circle with white text&#10;&#10;AI-generated content may be incorrect.">
            <a:extLst>
              <a:ext uri="{FF2B5EF4-FFF2-40B4-BE49-F238E27FC236}">
                <a16:creationId xmlns:a16="http://schemas.microsoft.com/office/drawing/2014/main" id="{8E96E9B6-F485-E93E-2222-788DDFBD87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6642" y="10120987"/>
            <a:ext cx="3444240" cy="3611880"/>
          </a:xfrm>
          <a:prstGeom prst="rect">
            <a:avLst/>
          </a:prstGeom>
        </p:spPr>
      </p:pic>
    </p:spTree>
    <p:extLst>
      <p:ext uri="{BB962C8B-B14F-4D97-AF65-F5344CB8AC3E}">
        <p14:creationId xmlns:p14="http://schemas.microsoft.com/office/powerpoint/2010/main" val="41917489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CE797-C3DC-A72F-A29E-1475993D07CC}"/>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CDD4CA49-F8B4-39D3-6270-F5A2FC7E2D0A}"/>
              </a:ext>
            </a:extLst>
          </p:cNvPr>
          <p:cNvSpPr txBox="1"/>
          <p:nvPr/>
        </p:nvSpPr>
        <p:spPr>
          <a:xfrm>
            <a:off x="1218964" y="1490171"/>
            <a:ext cx="20237538" cy="121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The OECD Case Study Report Preview</a:t>
            </a:r>
            <a:endParaRPr sz="8800" b="1" dirty="0">
              <a:solidFill>
                <a:srgbClr val="002952"/>
              </a:solidFill>
              <a:latin typeface="Calibri"/>
              <a:cs typeface="Calibri"/>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9B8CF700-AFFE-5216-67A4-DBA2C38E8CD3}"/>
              </a:ext>
            </a:extLst>
          </p:cNvPr>
          <p:cNvSpPr txBox="1"/>
          <p:nvPr/>
        </p:nvSpPr>
        <p:spPr>
          <a:xfrm>
            <a:off x="975580" y="3057908"/>
            <a:ext cx="21210652" cy="5761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Ireland is a car dependent society but this can change</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Huge body of work; vast literature review</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Individual elements of the report were not new;</a:t>
            </a:r>
          </a:p>
          <a:p>
            <a:pPr marL="2124075" lvl="2" indent="-685800" algn="l">
              <a:spcAft>
                <a:spcPts val="1800"/>
              </a:spcAft>
              <a:buFont typeface="Courier New" panose="02070309020205020404" pitchFamily="49" charset="0"/>
              <a:buChar char="o"/>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Induced demand, attractiveness trap in public transport, urban sprawl etc </a:t>
            </a:r>
          </a:p>
        </p:txBody>
      </p:sp>
      <p:sp>
        <p:nvSpPr>
          <p:cNvPr id="6" name="Rectangle 5">
            <a:extLst>
              <a:ext uri="{FF2B5EF4-FFF2-40B4-BE49-F238E27FC236}">
                <a16:creationId xmlns:a16="http://schemas.microsoft.com/office/drawing/2014/main" id="{25E17A60-FE5F-097A-F83B-BD5D010ED68F}"/>
              </a:ext>
            </a:extLst>
          </p:cNvPr>
          <p:cNvSpPr/>
          <p:nvPr/>
        </p:nvSpPr>
        <p:spPr>
          <a:xfrm>
            <a:off x="749508" y="12321915"/>
            <a:ext cx="2683240" cy="7592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146" name="Picture 2" descr="killarney,ireland,city,traffic,shops,downtown,street,road,urban,shopping,travel,scene,town,free pictures, free photos, free images, royalty free, free illustrations, public domain">
            <a:extLst>
              <a:ext uri="{FF2B5EF4-FFF2-40B4-BE49-F238E27FC236}">
                <a16:creationId xmlns:a16="http://schemas.microsoft.com/office/drawing/2014/main" id="{D90A2AB2-CCB2-AD9D-B543-DEEE1B5BA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0" y="6924675"/>
            <a:ext cx="12192000" cy="6791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DFC2B1-D002-A6B6-322E-F16582D60F2A}"/>
              </a:ext>
            </a:extLst>
          </p:cNvPr>
          <p:cNvSpPr txBox="1"/>
          <p:nvPr/>
        </p:nvSpPr>
        <p:spPr>
          <a:xfrm>
            <a:off x="960289" y="7878728"/>
            <a:ext cx="10977271" cy="37497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1" indent="0" algn="l" defTabSz="2438338" rtl="0" eaLnBrk="1" fontAlgn="auto" latinLnBrk="0" hangingPunct="0">
              <a:lnSpc>
                <a:spcPct val="100000"/>
              </a:lnSpc>
              <a:spcBef>
                <a:spcPts val="0"/>
              </a:spcBef>
              <a:spcAft>
                <a:spcPts val="1800"/>
              </a:spcAft>
              <a:buClrTx/>
              <a:buSzTx/>
              <a:buFontTx/>
              <a:buNone/>
              <a:tabLst/>
              <a:defRPr>
                <a:solidFill>
                  <a:srgbClr val="929292"/>
                </a:solidFill>
                <a:latin typeface="MADE Evolve Sans"/>
                <a:ea typeface="MADE Evolve Sans"/>
                <a:cs typeface="MADE Evolve Sans"/>
                <a:sym typeface="MADE Evolve Sans"/>
              </a:defRPr>
            </a:pPr>
            <a:r>
              <a:rPr kumimoji="0" lang="en-GB" sz="4800" b="1" i="0" u="none" strike="noStrike" kern="0" cap="none" spc="0" normalizeH="0" baseline="0" noProof="0">
                <a:ln>
                  <a:noFill/>
                </a:ln>
                <a:solidFill>
                  <a:srgbClr val="FFFFFF">
                    <a:lumMod val="50000"/>
                  </a:srgbClr>
                </a:solidFill>
                <a:effectLst/>
                <a:uLnTx/>
                <a:uFillTx/>
                <a:latin typeface="Calibri"/>
                <a:cs typeface="Calibri"/>
                <a:sym typeface="MADE Evolve Sans"/>
              </a:rPr>
              <a:t>BUT</a:t>
            </a:r>
          </a:p>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kumimoji="0" lang="en-GB" sz="4800" b="0" i="0" u="none" strike="noStrike" kern="0" cap="none" spc="0" normalizeH="0" baseline="0" noProof="0">
                <a:ln>
                  <a:noFill/>
                </a:ln>
                <a:solidFill>
                  <a:srgbClr val="FFFFFF">
                    <a:lumMod val="50000"/>
                  </a:srgbClr>
                </a:solidFill>
                <a:effectLst/>
                <a:uLnTx/>
                <a:uFillTx/>
                <a:latin typeface="Calibri"/>
                <a:cs typeface="Calibri"/>
                <a:sym typeface="MADE Evolve Sans"/>
              </a:rPr>
              <a:t>Reconciled a broad array of sometimes competing evidence;</a:t>
            </a:r>
          </a:p>
          <a:p>
            <a:pPr marL="571500" marR="0" lvl="0" indent="-571500" algn="l" defTabSz="2438338" rtl="0" eaLnBrk="1" fontAlgn="auto" latinLnBrk="0" hangingPunct="0">
              <a:lnSpc>
                <a:spcPct val="100000"/>
              </a:lnSpc>
              <a:spcBef>
                <a:spcPts val="0"/>
              </a:spcBef>
              <a:spcAft>
                <a:spcPts val="1800"/>
              </a:spcAft>
              <a:buClrTx/>
              <a:buSzTx/>
              <a:buFont typeface="Arial" panose="020B0604020202020204" pitchFamily="34" charset="0"/>
              <a:buChar char="•"/>
              <a:tabLst/>
              <a:defRPr>
                <a:solidFill>
                  <a:srgbClr val="929292"/>
                </a:solidFill>
                <a:latin typeface="MADE Evolve Sans"/>
                <a:ea typeface="MADE Evolve Sans"/>
                <a:cs typeface="MADE Evolve Sans"/>
                <a:sym typeface="MADE Evolve Sans"/>
              </a:defRPr>
            </a:pPr>
            <a:r>
              <a:rPr kumimoji="0" lang="en-GB" sz="4800" b="0" i="0" u="none" strike="noStrike" kern="0" cap="none" spc="0" normalizeH="0" baseline="0" noProof="0">
                <a:ln>
                  <a:noFill/>
                </a:ln>
                <a:solidFill>
                  <a:srgbClr val="FFFFFF">
                    <a:lumMod val="50000"/>
                  </a:srgbClr>
                </a:solidFill>
                <a:effectLst/>
                <a:uLnTx/>
                <a:uFillTx/>
                <a:latin typeface="Calibri"/>
                <a:cs typeface="Calibri"/>
                <a:sym typeface="MADE Evolve Sans"/>
              </a:rPr>
              <a:t>Showed a way forward</a:t>
            </a:r>
            <a:endParaRPr kumimoji="0" lang="en-GB" sz="4800" b="0" i="0" u="none" strike="noStrike" kern="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sym typeface="MADE Evolve Sans"/>
            </a:endParaRPr>
          </a:p>
        </p:txBody>
      </p:sp>
    </p:spTree>
    <p:extLst>
      <p:ext uri="{BB962C8B-B14F-4D97-AF65-F5344CB8AC3E}">
        <p14:creationId xmlns:p14="http://schemas.microsoft.com/office/powerpoint/2010/main" val="334339727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B4F47-6CCC-D16F-A8C2-F9C7387A9C57}"/>
            </a:ext>
          </a:extLst>
        </p:cNvPr>
        <p:cNvGrpSpPr/>
        <p:nvPr/>
      </p:nvGrpSpPr>
      <p:grpSpPr>
        <a:xfrm>
          <a:off x="0" y="0"/>
          <a:ext cx="0" cy="0"/>
          <a:chOff x="0" y="0"/>
          <a:chExt cx="0" cy="0"/>
        </a:xfrm>
      </p:grpSpPr>
      <p:pic>
        <p:nvPicPr>
          <p:cNvPr id="5122" name="Picture 2" descr="A map of Ireland showing traditional county borders and names with Northern Ireland counties colored tan, all other counties colored green">
            <a:extLst>
              <a:ext uri="{FF2B5EF4-FFF2-40B4-BE49-F238E27FC236}">
                <a16:creationId xmlns:a16="http://schemas.microsoft.com/office/drawing/2014/main" id="{AAB24B23-8B46-304A-1620-60AFFDC03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2715" y="1024949"/>
            <a:ext cx="8598569" cy="1076970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of report - Replace Here">
            <a:extLst>
              <a:ext uri="{FF2B5EF4-FFF2-40B4-BE49-F238E27FC236}">
                <a16:creationId xmlns:a16="http://schemas.microsoft.com/office/drawing/2014/main" id="{7ED70467-5EE6-16BA-F798-429A0F737C30}"/>
              </a:ext>
            </a:extLst>
          </p:cNvPr>
          <p:cNvSpPr txBox="1"/>
          <p:nvPr/>
        </p:nvSpPr>
        <p:spPr>
          <a:xfrm>
            <a:off x="1218964" y="1490171"/>
            <a:ext cx="13754336" cy="121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a:cs typeface="Calibri"/>
              </a:rPr>
              <a:t>The OECD Case Study</a:t>
            </a:r>
            <a:endParaRPr sz="8800" b="1" dirty="0">
              <a:solidFill>
                <a:srgbClr val="002952"/>
              </a:solidFill>
              <a:latin typeface="Calibri"/>
              <a:cs typeface="Calibri"/>
            </a:endParaRPr>
          </a:p>
        </p:txBody>
      </p:sp>
      <p:sp>
        <p:nvSpPr>
          <p:cNvPr id="4" name="Headline Title">
            <a:extLst>
              <a:ext uri="{FF2B5EF4-FFF2-40B4-BE49-F238E27FC236}">
                <a16:creationId xmlns:a16="http://schemas.microsoft.com/office/drawing/2014/main" id="{708829AD-BA39-5442-24CD-21B27D4F63A4}"/>
              </a:ext>
            </a:extLst>
          </p:cNvPr>
          <p:cNvSpPr txBox="1"/>
          <p:nvPr/>
        </p:nvSpPr>
        <p:spPr>
          <a:xfrm>
            <a:off x="1218964" y="4075889"/>
            <a:ext cx="14417276" cy="7592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l">
              <a:lnSpc>
                <a:spcPct val="80000"/>
              </a:lnSpc>
              <a:defRPr sz="4500" b="1" spc="-90">
                <a:solidFill>
                  <a:srgbClr val="2B6280"/>
                </a:solidFill>
                <a:latin typeface="MADE Evolve Sans"/>
                <a:ea typeface="MADE Evolve Sans"/>
                <a:cs typeface="MADE Evolve Sans"/>
                <a:sym typeface="MADE Evolve Sans"/>
              </a:defRPr>
            </a:lvl1pPr>
          </a:lstStyle>
          <a:p>
            <a:r>
              <a:rPr lang="en-GB" sz="5400" dirty="0">
                <a:solidFill>
                  <a:srgbClr val="00AEAE"/>
                </a:solidFill>
              </a:rPr>
              <a:t>Scope;</a:t>
            </a: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A7A7AB3D-4503-6E37-B48E-E12F1A44EA04}"/>
              </a:ext>
            </a:extLst>
          </p:cNvPr>
          <p:cNvSpPr txBox="1"/>
          <p:nvPr/>
        </p:nvSpPr>
        <p:spPr>
          <a:xfrm>
            <a:off x="1213757" y="4987601"/>
            <a:ext cx="13465223" cy="61232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800" dirty="0">
              <a:solidFill>
                <a:schemeClr val="bg1">
                  <a:lumMod val="50000"/>
                </a:schemeClr>
              </a:solidFill>
              <a:latin typeface="Calibri"/>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Passenger transport</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Extensive stakeholder interviews</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Case studies within the case study;</a:t>
            </a:r>
          </a:p>
          <a:p>
            <a:pPr marL="571500" lvl="2"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800" dirty="0">
                <a:solidFill>
                  <a:schemeClr val="bg1">
                    <a:lumMod val="50000"/>
                  </a:schemeClr>
                </a:solidFill>
                <a:latin typeface="Calibri"/>
                <a:cs typeface="Calibri"/>
              </a:rPr>
              <a:t>Cork, Dublin, Kildare, Sligo</a:t>
            </a:r>
          </a:p>
        </p:txBody>
      </p:sp>
    </p:spTree>
    <p:extLst>
      <p:ext uri="{BB962C8B-B14F-4D97-AF65-F5344CB8AC3E}">
        <p14:creationId xmlns:p14="http://schemas.microsoft.com/office/powerpoint/2010/main" val="252265540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B834C-59E5-50F8-9315-193E4036D421}"/>
            </a:ext>
          </a:extLst>
        </p:cNvPr>
        <p:cNvGrpSpPr/>
        <p:nvPr/>
      </p:nvGrpSpPr>
      <p:grpSpPr>
        <a:xfrm>
          <a:off x="0" y="0"/>
          <a:ext cx="0" cy="0"/>
          <a:chOff x="0" y="0"/>
          <a:chExt cx="0" cy="0"/>
        </a:xfrm>
      </p:grpSpPr>
      <p:sp>
        <p:nvSpPr>
          <p:cNvPr id="3" name="Title of report - Replace Here">
            <a:extLst>
              <a:ext uri="{FF2B5EF4-FFF2-40B4-BE49-F238E27FC236}">
                <a16:creationId xmlns:a16="http://schemas.microsoft.com/office/drawing/2014/main" id="{4C29E06A-4D1D-E503-1BF4-791A64D9D6BE}"/>
              </a:ext>
            </a:extLst>
          </p:cNvPr>
          <p:cNvSpPr txBox="1"/>
          <p:nvPr/>
        </p:nvSpPr>
        <p:spPr>
          <a:xfrm>
            <a:off x="1218964" y="1490171"/>
            <a:ext cx="6311792" cy="121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a:lnSpc>
                <a:spcPct val="80000"/>
              </a:lnSpc>
              <a:defRPr sz="4000" spc="-79">
                <a:solidFill>
                  <a:srgbClr val="FFFFFF"/>
                </a:solidFill>
                <a:latin typeface="MADE Evolve Sans Medium"/>
                <a:ea typeface="MADE Evolve Sans Medium"/>
                <a:cs typeface="MADE Evolve Sans Medium"/>
                <a:sym typeface="MADE Evolve Sans Medium"/>
              </a:defRPr>
            </a:lvl1pPr>
          </a:lstStyle>
          <a:p>
            <a:r>
              <a:rPr lang="en-GB" sz="8800" b="1" dirty="0">
                <a:solidFill>
                  <a:srgbClr val="002952"/>
                </a:solidFill>
                <a:latin typeface="Calibri" panose="020F0502020204030204" pitchFamily="34" charset="0"/>
                <a:cs typeface="Calibri" panose="020F0502020204030204" pitchFamily="34" charset="0"/>
              </a:rPr>
              <a:t>Methodology</a:t>
            </a:r>
            <a:endParaRPr sz="8800" b="1" dirty="0">
              <a:solidFill>
                <a:srgbClr val="002952"/>
              </a:solidFill>
              <a:latin typeface="Calibri" panose="020F0502020204030204" pitchFamily="34" charset="0"/>
              <a:cs typeface="Calibri" panose="020F0502020204030204" pitchFamily="34" charset="0"/>
            </a:endParaRPr>
          </a:p>
        </p:txBody>
      </p:sp>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93D75944-4455-33B5-8759-E042E889AD81}"/>
              </a:ext>
            </a:extLst>
          </p:cNvPr>
          <p:cNvSpPr txBox="1"/>
          <p:nvPr/>
        </p:nvSpPr>
        <p:spPr>
          <a:xfrm>
            <a:off x="1218965" y="3306023"/>
            <a:ext cx="10973035" cy="859896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p>
            <a:pPr algn="l">
              <a:spcAft>
                <a:spcPts val="1800"/>
              </a:spcAft>
              <a:defRPr>
                <a:solidFill>
                  <a:srgbClr val="929292"/>
                </a:solidFill>
                <a:latin typeface="MADE Evolve Sans"/>
                <a:ea typeface="MADE Evolve Sans"/>
                <a:cs typeface="MADE Evolve Sans"/>
                <a:sym typeface="MADE Evolve Sans"/>
              </a:defRPr>
            </a:pPr>
            <a:r>
              <a:rPr lang="en-GB" sz="4400" dirty="0">
                <a:solidFill>
                  <a:schemeClr val="bg1">
                    <a:lumMod val="50000"/>
                  </a:schemeClr>
                </a:solidFill>
                <a:latin typeface="Calibri"/>
                <a:ea typeface="+mn-lt"/>
                <a:cs typeface="Calibri"/>
              </a:rPr>
              <a:t>OECD Transformational Change for Net Zero</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endParaRPr lang="en-GB" sz="4400" dirty="0">
              <a:solidFill>
                <a:schemeClr val="bg1">
                  <a:lumMod val="50000"/>
                </a:schemeClr>
              </a:solidFill>
              <a:latin typeface="Calibri"/>
              <a:ea typeface="+mn-lt"/>
              <a:cs typeface="Calibri"/>
            </a:endParaRP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b="1" i="1" dirty="0">
                <a:solidFill>
                  <a:schemeClr val="bg1">
                    <a:lumMod val="50000"/>
                  </a:schemeClr>
                </a:solidFill>
                <a:latin typeface="Calibri"/>
                <a:ea typeface="+mn-lt"/>
                <a:cs typeface="Calibri"/>
              </a:rPr>
              <a:t>Envision</a:t>
            </a:r>
            <a:r>
              <a:rPr lang="en-GB" sz="4400" dirty="0">
                <a:solidFill>
                  <a:schemeClr val="bg1">
                    <a:lumMod val="50000"/>
                  </a:schemeClr>
                </a:solidFill>
                <a:latin typeface="Calibri"/>
                <a:ea typeface="+mn-lt"/>
                <a:cs typeface="Calibri"/>
              </a:rPr>
              <a:t> the goal(s) and the patterns of behaviours that a properly functioning system would foster,</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b="1" i="1" dirty="0">
                <a:solidFill>
                  <a:schemeClr val="bg1">
                    <a:lumMod val="50000"/>
                  </a:schemeClr>
                </a:solidFill>
                <a:latin typeface="Calibri"/>
                <a:ea typeface="+mn-lt"/>
                <a:cs typeface="Calibri"/>
              </a:rPr>
              <a:t>Understand</a:t>
            </a:r>
            <a:r>
              <a:rPr lang="en-GB" sz="4400" dirty="0">
                <a:solidFill>
                  <a:schemeClr val="bg1">
                    <a:lumMod val="50000"/>
                  </a:schemeClr>
                </a:solidFill>
                <a:latin typeface="Calibri"/>
                <a:ea typeface="+mn-lt"/>
                <a:cs typeface="Calibri"/>
              </a:rPr>
              <a:t> why the current system is not achieving envisioned goals and patterns of behaviour</a:t>
            </a:r>
          </a:p>
          <a:p>
            <a:pPr marL="571500" indent="-571500" algn="l">
              <a:spcAft>
                <a:spcPts val="1800"/>
              </a:spcAft>
              <a:buFont typeface="Arial" panose="020B0604020202020204" pitchFamily="34" charset="0"/>
              <a:buChar char="•"/>
              <a:defRPr>
                <a:solidFill>
                  <a:srgbClr val="929292"/>
                </a:solidFill>
                <a:latin typeface="MADE Evolve Sans"/>
                <a:ea typeface="MADE Evolve Sans"/>
                <a:cs typeface="MADE Evolve Sans"/>
                <a:sym typeface="MADE Evolve Sans"/>
              </a:defRPr>
            </a:pPr>
            <a:r>
              <a:rPr lang="en-GB" sz="4400" b="1" i="1" dirty="0">
                <a:solidFill>
                  <a:schemeClr val="bg1">
                    <a:lumMod val="50000"/>
                  </a:schemeClr>
                </a:solidFill>
                <a:latin typeface="Calibri"/>
                <a:ea typeface="+mn-lt"/>
                <a:cs typeface="Calibri"/>
              </a:rPr>
              <a:t>Prioritise</a:t>
            </a:r>
            <a:r>
              <a:rPr lang="en-GB" sz="4400" dirty="0">
                <a:solidFill>
                  <a:schemeClr val="bg1">
                    <a:lumMod val="50000"/>
                  </a:schemeClr>
                </a:solidFill>
                <a:latin typeface="Calibri"/>
                <a:ea typeface="+mn-lt"/>
                <a:cs typeface="Calibri"/>
              </a:rPr>
              <a:t> and scale up the policies that can redesign systems to foster desirable patterns of behaviour and goals</a:t>
            </a:r>
            <a:endParaRPr lang="en-GB" dirty="0">
              <a:solidFill>
                <a:schemeClr val="bg1">
                  <a:lumMod val="50000"/>
                </a:schemeClr>
              </a:solidFill>
            </a:endParaRPr>
          </a:p>
        </p:txBody>
      </p:sp>
      <p:pic>
        <p:nvPicPr>
          <p:cNvPr id="8" name="Picture 7" descr="A group of people walking on a street&#10;&#10;AI-generated content may be incorrect.">
            <a:extLst>
              <a:ext uri="{FF2B5EF4-FFF2-40B4-BE49-F238E27FC236}">
                <a16:creationId xmlns:a16="http://schemas.microsoft.com/office/drawing/2014/main" id="{9AD94088-765A-626F-4A07-9D9AC0A3E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7695">
            <a:off x="14223928" y="1513880"/>
            <a:ext cx="7562088" cy="100812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7521795"/>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7b8f526-3506-4087-a6d9-243e34d2057a" xsi:nil="true"/>
    <lcf76f155ced4ddcb4097134ff3c332f xmlns="c14c0ec2-6cd0-49ed-8e85-4769856cf7b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D83C1D512DEE409B0DE7F0268300EE" ma:contentTypeVersion="16" ma:contentTypeDescription="Create a new document." ma:contentTypeScope="" ma:versionID="d8c32fc2b7df7fc8173ac08ff0285546">
  <xsd:schema xmlns:xsd="http://www.w3.org/2001/XMLSchema" xmlns:xs="http://www.w3.org/2001/XMLSchema" xmlns:p="http://schemas.microsoft.com/office/2006/metadata/properties" xmlns:ns2="c14c0ec2-6cd0-49ed-8e85-4769856cf7b4" xmlns:ns3="27b8f526-3506-4087-a6d9-243e34d2057a" targetNamespace="http://schemas.microsoft.com/office/2006/metadata/properties" ma:root="true" ma:fieldsID="82bd7c0271fa5c3796964676da25736d" ns2:_="" ns3:_="">
    <xsd:import namespace="c14c0ec2-6cd0-49ed-8e85-4769856cf7b4"/>
    <xsd:import namespace="27b8f526-3506-4087-a6d9-243e34d205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4c0ec2-6cd0-49ed-8e85-4769856cf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d52891e-bd58-4764-9641-f6ff385716fa"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b8f526-3506-4087-a6d9-243e34d2057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29633df-2b1c-40e0-a454-6cfde6f6aadd}" ma:internalName="TaxCatchAll" ma:showField="CatchAllData" ma:web="27b8f526-3506-4087-a6d9-243e34d2057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7CE586-F94E-4315-99EB-6E622452618A}">
  <ds:schemaRefs>
    <ds:schemaRef ds:uri="http://schemas.microsoft.com/sharepoint/v3/contenttype/forms"/>
  </ds:schemaRefs>
</ds:datastoreItem>
</file>

<file path=customXml/itemProps2.xml><?xml version="1.0" encoding="utf-8"?>
<ds:datastoreItem xmlns:ds="http://schemas.openxmlformats.org/officeDocument/2006/customXml" ds:itemID="{D68C6D3D-A970-4D93-B9E7-429D98C1C359}">
  <ds:schemaRefs>
    <ds:schemaRef ds:uri="http://schemas.microsoft.com/office/2006/metadata/properties"/>
    <ds:schemaRef ds:uri="http://purl.org/dc/terms/"/>
    <ds:schemaRef ds:uri="http://purl.org/dc/elements/1.1/"/>
    <ds:schemaRef ds:uri="http://schemas.openxmlformats.org/package/2006/metadata/core-properties"/>
    <ds:schemaRef ds:uri="http://schemas.microsoft.com/office/2006/documentManagement/types"/>
    <ds:schemaRef ds:uri="http://www.w3.org/XML/1998/namespace"/>
    <ds:schemaRef ds:uri="c14c0ec2-6cd0-49ed-8e85-4769856cf7b4"/>
    <ds:schemaRef ds:uri="27b8f526-3506-4087-a6d9-243e34d2057a"/>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F1363E9D-1376-459D-A199-089BF109ED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4c0ec2-6cd0-49ed-8e85-4769856cf7b4"/>
    <ds:schemaRef ds:uri="27b8f526-3506-4087-a6d9-243e34d205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40505</TotalTime>
  <Words>1671</Words>
  <Application>Microsoft Office PowerPoint</Application>
  <PresentationFormat>Custom</PresentationFormat>
  <Paragraphs>230</Paragraphs>
  <Slides>29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Courier New</vt:lpstr>
      <vt:lpstr>Helvetica Neue</vt:lpstr>
      <vt:lpstr>Helvetica Neue Medium</vt:lpstr>
      <vt:lpstr>MADE Evolve Sans</vt:lpstr>
      <vt:lpstr>Wingdings</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Hallinan</dc:creator>
  <cp:lastModifiedBy>Gemma O'Reilly</cp:lastModifiedBy>
  <cp:revision>76</cp:revision>
  <cp:lastPrinted>2025-03-05T21:57:13Z</cp:lastPrinted>
  <dcterms:modified xsi:type="dcterms:W3CDTF">2025-03-07T12:26:59Z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0x0101000DD83C1D512DEE409B0DE7F0268300EE</vt:lpwstr>
  </property>
  <property fmtid="{D5CDD505-2E9C-101B-9397-08002B2CF9AE}" pid="3" name="MediaServiceImageTags">
    <vt:lpwstr/>
  </property>
</Properties>
</file>