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9"/>
  </p:notesMasterIdLst>
  <p:sldIdLst>
    <p:sldId id="256" r:id="rId5"/>
    <p:sldId id="300" r:id="rId6"/>
    <p:sldId id="311" r:id="rId7"/>
    <p:sldId id="302" r:id="rId8"/>
    <p:sldId id="304" r:id="rId9"/>
    <p:sldId id="305" r:id="rId10"/>
    <p:sldId id="306" r:id="rId11"/>
    <p:sldId id="307" r:id="rId12"/>
    <p:sldId id="313" r:id="rId13"/>
    <p:sldId id="320" r:id="rId14"/>
    <p:sldId id="316" r:id="rId15"/>
    <p:sldId id="318" r:id="rId16"/>
    <p:sldId id="321" r:id="rId17"/>
    <p:sldId id="308" r:id="rId18"/>
  </p:sldIdLst>
  <p:sldSz cx="24384000" cy="13716000"/>
  <p:notesSz cx="6889750" cy="967105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6280"/>
    <a:srgbClr val="00A2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070" autoAdjust="0"/>
  </p:normalViewPr>
  <p:slideViewPr>
    <p:cSldViewPr snapToGrid="0">
      <p:cViewPr varScale="1">
        <p:scale>
          <a:sx n="34" d="100"/>
          <a:sy n="34" d="100"/>
        </p:scale>
        <p:origin x="1267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 Johnston" userId="dffd11a8-85bb-4cc8-aa1e-eaaa5486ab79" providerId="ADAL" clId="{99B1D740-CFFE-42E1-A955-3903683CCD71}"/>
    <pc:docChg chg="modSld">
      <pc:chgData name="Helen Johnston" userId="dffd11a8-85bb-4cc8-aa1e-eaaa5486ab79" providerId="ADAL" clId="{99B1D740-CFFE-42E1-A955-3903683CCD71}" dt="2024-05-31T10:41:46.110" v="11" actId="6549"/>
      <pc:docMkLst>
        <pc:docMk/>
      </pc:docMkLst>
      <pc:sldChg chg="modNotesTx">
        <pc:chgData name="Helen Johnston" userId="dffd11a8-85bb-4cc8-aa1e-eaaa5486ab79" providerId="ADAL" clId="{99B1D740-CFFE-42E1-A955-3903683CCD71}" dt="2024-05-31T10:40:15.291" v="0" actId="6549"/>
        <pc:sldMkLst>
          <pc:docMk/>
          <pc:sldMk cId="2501965642" sldId="300"/>
        </pc:sldMkLst>
      </pc:sldChg>
      <pc:sldChg chg="modNotesTx">
        <pc:chgData name="Helen Johnston" userId="dffd11a8-85bb-4cc8-aa1e-eaaa5486ab79" providerId="ADAL" clId="{99B1D740-CFFE-42E1-A955-3903683CCD71}" dt="2024-05-31T10:40:30.698" v="2" actId="6549"/>
        <pc:sldMkLst>
          <pc:docMk/>
          <pc:sldMk cId="761064733" sldId="302"/>
        </pc:sldMkLst>
      </pc:sldChg>
      <pc:sldChg chg="modNotesTx">
        <pc:chgData name="Helen Johnston" userId="dffd11a8-85bb-4cc8-aa1e-eaaa5486ab79" providerId="ADAL" clId="{99B1D740-CFFE-42E1-A955-3903683CCD71}" dt="2024-05-31T10:40:39.310" v="3" actId="6549"/>
        <pc:sldMkLst>
          <pc:docMk/>
          <pc:sldMk cId="3262194354" sldId="304"/>
        </pc:sldMkLst>
      </pc:sldChg>
      <pc:sldChg chg="modNotesTx">
        <pc:chgData name="Helen Johnston" userId="dffd11a8-85bb-4cc8-aa1e-eaaa5486ab79" providerId="ADAL" clId="{99B1D740-CFFE-42E1-A955-3903683CCD71}" dt="2024-05-31T10:40:45.613" v="4" actId="6549"/>
        <pc:sldMkLst>
          <pc:docMk/>
          <pc:sldMk cId="1734759749" sldId="305"/>
        </pc:sldMkLst>
      </pc:sldChg>
      <pc:sldChg chg="modNotesTx">
        <pc:chgData name="Helen Johnston" userId="dffd11a8-85bb-4cc8-aa1e-eaaa5486ab79" providerId="ADAL" clId="{99B1D740-CFFE-42E1-A955-3903683CCD71}" dt="2024-05-31T10:40:58.778" v="5" actId="6549"/>
        <pc:sldMkLst>
          <pc:docMk/>
          <pc:sldMk cId="2379628796" sldId="306"/>
        </pc:sldMkLst>
      </pc:sldChg>
      <pc:sldChg chg="modNotesTx">
        <pc:chgData name="Helen Johnston" userId="dffd11a8-85bb-4cc8-aa1e-eaaa5486ab79" providerId="ADAL" clId="{99B1D740-CFFE-42E1-A955-3903683CCD71}" dt="2024-05-31T10:41:06.824" v="6" actId="6549"/>
        <pc:sldMkLst>
          <pc:docMk/>
          <pc:sldMk cId="1878300356" sldId="307"/>
        </pc:sldMkLst>
      </pc:sldChg>
      <pc:sldChg chg="modNotesTx">
        <pc:chgData name="Helen Johnston" userId="dffd11a8-85bb-4cc8-aa1e-eaaa5486ab79" providerId="ADAL" clId="{99B1D740-CFFE-42E1-A955-3903683CCD71}" dt="2024-05-31T10:40:22.329" v="1" actId="6549"/>
        <pc:sldMkLst>
          <pc:docMk/>
          <pc:sldMk cId="298932951" sldId="311"/>
        </pc:sldMkLst>
      </pc:sldChg>
      <pc:sldChg chg="modNotesTx">
        <pc:chgData name="Helen Johnston" userId="dffd11a8-85bb-4cc8-aa1e-eaaa5486ab79" providerId="ADAL" clId="{99B1D740-CFFE-42E1-A955-3903683CCD71}" dt="2024-05-31T10:41:13.792" v="7" actId="6549"/>
        <pc:sldMkLst>
          <pc:docMk/>
          <pc:sldMk cId="3500884276" sldId="313"/>
        </pc:sldMkLst>
      </pc:sldChg>
      <pc:sldChg chg="modNotesTx">
        <pc:chgData name="Helen Johnston" userId="dffd11a8-85bb-4cc8-aa1e-eaaa5486ab79" providerId="ADAL" clId="{99B1D740-CFFE-42E1-A955-3903683CCD71}" dt="2024-05-31T10:41:27.498" v="9" actId="6549"/>
        <pc:sldMkLst>
          <pc:docMk/>
          <pc:sldMk cId="1922605889" sldId="316"/>
        </pc:sldMkLst>
      </pc:sldChg>
      <pc:sldChg chg="modNotesTx">
        <pc:chgData name="Helen Johnston" userId="dffd11a8-85bb-4cc8-aa1e-eaaa5486ab79" providerId="ADAL" clId="{99B1D740-CFFE-42E1-A955-3903683CCD71}" dt="2024-05-31T10:41:35.265" v="10" actId="6549"/>
        <pc:sldMkLst>
          <pc:docMk/>
          <pc:sldMk cId="2299165636" sldId="318"/>
        </pc:sldMkLst>
      </pc:sldChg>
      <pc:sldChg chg="modNotesTx">
        <pc:chgData name="Helen Johnston" userId="dffd11a8-85bb-4cc8-aa1e-eaaa5486ab79" providerId="ADAL" clId="{99B1D740-CFFE-42E1-A955-3903683CCD71}" dt="2024-05-31T10:41:20.823" v="8" actId="6549"/>
        <pc:sldMkLst>
          <pc:docMk/>
          <pc:sldMk cId="2553142655" sldId="320"/>
        </pc:sldMkLst>
      </pc:sldChg>
      <pc:sldChg chg="modNotesTx">
        <pc:chgData name="Helen Johnston" userId="dffd11a8-85bb-4cc8-aa1e-eaaa5486ab79" providerId="ADAL" clId="{99B1D740-CFFE-42E1-A955-3903683CCD71}" dt="2024-05-31T10:41:46.110" v="11" actId="6549"/>
        <pc:sldMkLst>
          <pc:docMk/>
          <pc:sldMk cId="895278101" sldId="32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222250" y="725488"/>
            <a:ext cx="6445250" cy="36258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8634" y="4593749"/>
            <a:ext cx="5052484" cy="435197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764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/>
              <a:t>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4252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4607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5721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sz="2400" b="0" i="0" dirty="0">
              <a:solidFill>
                <a:srgbClr val="555555"/>
              </a:solidFill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7734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577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8712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1395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454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4191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8901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398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6363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273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,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wl with salmon cakes, salad, and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wl of pappardelle pasta with parsley butter, roasted hazelnuts,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1491" y="4321966"/>
            <a:ext cx="8371246" cy="1152524"/>
          </a:xfrm>
        </p:spPr>
        <p:txBody>
          <a:bodyPr anchor="b">
            <a:noAutofit/>
          </a:bodyPr>
          <a:lstStyle>
            <a:lvl1pPr marL="0" indent="0">
              <a:buNone/>
              <a:defRPr sz="4800" b="0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1491" y="5474491"/>
            <a:ext cx="8371246" cy="66082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6766" y="4321966"/>
            <a:ext cx="8371236" cy="1152524"/>
          </a:xfrm>
        </p:spPr>
        <p:txBody>
          <a:bodyPr anchor="b">
            <a:noAutofit/>
          </a:bodyPr>
          <a:lstStyle>
            <a:lvl1pPr marL="0" indent="0">
              <a:buNone/>
              <a:defRPr sz="4800" b="0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6769" y="5474491"/>
            <a:ext cx="8371234" cy="66082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97ED-05D7-4942-B54F-18CD71C88E3F}" type="datetimeFigureOut">
              <a:rPr lang="en-IE" smtClean="0"/>
              <a:t>31/05/2024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993391" y="13076008"/>
            <a:ext cx="384721" cy="379591"/>
          </a:xfrm>
        </p:spPr>
        <p:txBody>
          <a:bodyPr/>
          <a:lstStyle/>
          <a:p>
            <a:fld id="{B209DA99-83F7-4114-AFA8-3876D83DFF4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00486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CDF35-5347-E297-4E3F-5236C47C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05C0D-D7BB-4886-877C-B82E67163523}" type="datetimeFigureOut">
              <a:rPr lang="en-US"/>
              <a:pPr>
                <a:defRPr/>
              </a:pPr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29B7A-1804-DC78-AE3D-6D7AE42D3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8FE6A-E138-B28F-59CD-E818C27B0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93391" y="13076008"/>
            <a:ext cx="384721" cy="37959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7F1EE-466F-45B8-AEE4-0727460449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871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,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6" r:id="rId15"/>
    <p:sldLayoutId id="2147483667" r:id="rId16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zenodo.org/record/111723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Asset 2.png" descr="Asset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"/>
            <a:ext cx="24384001" cy="13716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4" name="Group"/>
          <p:cNvGrpSpPr/>
          <p:nvPr/>
        </p:nvGrpSpPr>
        <p:grpSpPr>
          <a:xfrm>
            <a:off x="2480570" y="6243995"/>
            <a:ext cx="20808252" cy="2433431"/>
            <a:chOff x="0" y="708469"/>
            <a:chExt cx="1344331" cy="2433429"/>
          </a:xfrm>
        </p:grpSpPr>
        <p:sp>
          <p:nvSpPr>
            <p:cNvPr id="152" name="Headline Title"/>
            <p:cNvSpPr/>
            <p:nvPr/>
          </p:nvSpPr>
          <p:spPr>
            <a:xfrm>
              <a:off x="0" y="708469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lnSpc>
                  <a:spcPct val="80000"/>
                </a:lnSpc>
                <a:defRPr sz="9000" b="1" spc="-180">
                  <a:solidFill>
                    <a:srgbClr val="FFFFFF"/>
                  </a:solidFill>
                  <a:latin typeface="MADE Evolve Sans"/>
                  <a:ea typeface="MADE Evolve Sans"/>
                  <a:cs typeface="MADE Evolve Sans"/>
                  <a:sym typeface="MADE Evolve Sans"/>
                </a:defRPr>
              </a:lvl1pPr>
            </a:lstStyle>
            <a:p>
              <a:endParaRPr lang="en-GB" sz="9600" dirty="0"/>
            </a:p>
            <a:p>
              <a:endParaRPr lang="en-GB" sz="9600" dirty="0"/>
            </a:p>
            <a:p>
              <a:r>
                <a:rPr lang="en-GB" sz="9600" dirty="0"/>
                <a:t>Shared Island, Shared Opportunity:</a:t>
              </a:r>
            </a:p>
            <a:p>
              <a:r>
                <a:rPr lang="en-GB" sz="9600" dirty="0"/>
                <a:t>Climate and Biodiversity Research</a:t>
              </a:r>
            </a:p>
            <a:p>
              <a:endParaRPr lang="en-GB" sz="9600" dirty="0"/>
            </a:p>
            <a:p>
              <a:endParaRPr lang="en-GB" sz="9600" dirty="0"/>
            </a:p>
            <a:p>
              <a:endParaRPr lang="en-GB" sz="9600" dirty="0"/>
            </a:p>
          </p:txBody>
        </p:sp>
        <p:sp>
          <p:nvSpPr>
            <p:cNvPr id="153" name="Lorem ipsum dolor sit amet"/>
            <p:cNvSpPr/>
            <p:nvPr/>
          </p:nvSpPr>
          <p:spPr>
            <a:xfrm>
              <a:off x="9023" y="2948295"/>
              <a:ext cx="1335308" cy="193603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5000">
                  <a:solidFill>
                    <a:srgbClr val="FFFFFF"/>
                  </a:solidFill>
                  <a:latin typeface="MADE Evolve Sans Light"/>
                  <a:ea typeface="MADE Evolve Sans Light"/>
                  <a:cs typeface="MADE Evolve Sans Light"/>
                  <a:sym typeface="MADE Evolve Sans Light"/>
                </a:defRPr>
              </a:lvl1pPr>
            </a:lstStyle>
            <a:p>
              <a:endParaRPr lang="en-US" sz="6000" b="1" dirty="0"/>
            </a:p>
            <a:p>
              <a:endParaRPr lang="en-US" sz="6000" b="1" dirty="0"/>
            </a:p>
            <a:p>
              <a:r>
                <a:rPr lang="en-US" sz="6000" b="1" dirty="0"/>
                <a:t>Dr Helen Johnston &amp; Dr Jeanne Moore</a:t>
              </a:r>
            </a:p>
            <a:p>
              <a:r>
                <a:rPr lang="en-US" sz="6000" b="1" dirty="0"/>
                <a:t>National Economic and Social Council </a:t>
              </a:r>
            </a:p>
            <a:p>
              <a:endParaRPr lang="en-US" sz="6000" b="1" dirty="0"/>
            </a:p>
          </p:txBody>
        </p:sp>
      </p:grpSp>
      <p:sp>
        <p:nvSpPr>
          <p:cNvPr id="155" name="29/01/2023"/>
          <p:cNvSpPr txBox="1"/>
          <p:nvPr/>
        </p:nvSpPr>
        <p:spPr>
          <a:xfrm>
            <a:off x="2711672" y="11559454"/>
            <a:ext cx="19518055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FFFFFF"/>
                </a:solidFill>
                <a:latin typeface="MADE Evolve Sans"/>
                <a:ea typeface="MADE Evolve Sans"/>
                <a:cs typeface="MADE Evolve Sans"/>
                <a:sym typeface="MADE Evolve Sans"/>
              </a:defRPr>
            </a:lvl1pPr>
          </a:lstStyle>
          <a:p>
            <a:pPr algn="l"/>
            <a:r>
              <a:rPr lang="en-GB" sz="4400" b="1" dirty="0"/>
              <a:t>North South Ministerial Council, Environmental Sector, Armagh, 10</a:t>
            </a:r>
            <a:r>
              <a:rPr lang="en-GB" sz="4400" b="1" baseline="30000" dirty="0"/>
              <a:t>th</a:t>
            </a:r>
            <a:r>
              <a:rPr lang="en-GB" sz="4400" b="1" dirty="0"/>
              <a:t> June, 2024 </a:t>
            </a:r>
            <a:endParaRPr sz="4400" b="1" dirty="0"/>
          </a:p>
        </p:txBody>
      </p:sp>
      <p:pic>
        <p:nvPicPr>
          <p:cNvPr id="156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245" y="1274848"/>
            <a:ext cx="9339007" cy="20255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98A90-1FD5-D940-7C31-F65773216A0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16346" y="3725466"/>
            <a:ext cx="12265572" cy="9990534"/>
          </a:xfrm>
        </p:spPr>
        <p:txBody>
          <a:bodyPr>
            <a:normAutofit/>
          </a:bodyPr>
          <a:lstStyle/>
          <a:p>
            <a:r>
              <a:rPr lang="en-GB" sz="4400" dirty="0"/>
              <a:t>To build on the progress of the All-Ireland Pollinator Plan - explore nature recovery networks and a ‘wildlife web’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400" dirty="0"/>
              <a:t>Marine nature-based solutions-mapping of blue carbon and natural carbon storage.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400" dirty="0"/>
              <a:t>Potential of natural capital across the island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400" dirty="0"/>
              <a:t>Management of invasive alien species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3600" dirty="0"/>
          </a:p>
        </p:txBody>
      </p:sp>
      <p:pic>
        <p:nvPicPr>
          <p:cNvPr id="10" name="Picture 4" descr="Plant growing in a concrete crack">
            <a:extLst>
              <a:ext uri="{FF2B5EF4-FFF2-40B4-BE49-F238E27FC236}">
                <a16:creationId xmlns:a16="http://schemas.microsoft.com/office/drawing/2014/main" id="{C96A0729-E783-52CA-2945-EA9110F3D9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51" r="34286"/>
          <a:stretch/>
        </p:blipFill>
        <p:spPr>
          <a:xfrm>
            <a:off x="14180433" y="1"/>
            <a:ext cx="10203567" cy="1371600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E56248-6465-38AC-71D6-4966A4DD2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079500"/>
            <a:ext cx="9779000" cy="1435100"/>
          </a:xfrm>
        </p:spPr>
        <p:txBody>
          <a:bodyPr>
            <a:normAutofit/>
          </a:bodyPr>
          <a:lstStyle/>
          <a:p>
            <a:r>
              <a:rPr lang="en-GB" sz="5900" b="1" dirty="0">
                <a:solidFill>
                  <a:srgbClr val="7030A0"/>
                </a:solidFill>
              </a:rPr>
              <a:t>Valuing Networks for Nature</a:t>
            </a:r>
          </a:p>
        </p:txBody>
      </p:sp>
    </p:spTree>
    <p:extLst>
      <p:ext uri="{BB962C8B-B14F-4D97-AF65-F5344CB8AC3E}">
        <p14:creationId xmlns:p14="http://schemas.microsoft.com/office/powerpoint/2010/main" val="255314265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A lighthouse hit by the turbulent ocean">
            <a:extLst>
              <a:ext uri="{FF2B5EF4-FFF2-40B4-BE49-F238E27FC236}">
                <a16:creationId xmlns:a16="http://schemas.microsoft.com/office/drawing/2014/main" id="{5F166043-54ED-9C97-4189-16B94CA67D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03" r="28546" b="-1"/>
          <a:stretch/>
        </p:blipFill>
        <p:spPr>
          <a:xfrm>
            <a:off x="14605000" y="3337560"/>
            <a:ext cx="9779000" cy="10031598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E56248-6465-38AC-71D6-4966A4DD2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0"/>
            <a:ext cx="22202140" cy="1741214"/>
          </a:xfrm>
        </p:spPr>
        <p:txBody>
          <a:bodyPr anchor="b">
            <a:noAutofit/>
          </a:bodyPr>
          <a:lstStyle/>
          <a:p>
            <a:pPr algn="ctr"/>
            <a:r>
              <a:rPr lang="en-GB" sz="6600" b="1" dirty="0">
                <a:solidFill>
                  <a:srgbClr val="7030A0"/>
                </a:solidFill>
              </a:rPr>
              <a:t>Marine and Coastal Impacts </a:t>
            </a:r>
            <a:r>
              <a:rPr lang="en-GB" sz="6600" dirty="0">
                <a:solidFill>
                  <a:srgbClr val="7030A0"/>
                </a:solidFill>
              </a:rPr>
              <a:t>of </a:t>
            </a:r>
            <a:r>
              <a:rPr lang="en-GB" sz="6600" b="1" dirty="0">
                <a:solidFill>
                  <a:srgbClr val="7030A0"/>
                </a:solidFill>
              </a:rPr>
              <a:t>Climate Change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98A90-1FD5-D940-7C31-F65773216A0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160780" y="3337560"/>
            <a:ext cx="12395200" cy="944118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36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400" b="0" dirty="0">
                <a:latin typeface="Calibri" panose="020F0502020204030204" pitchFamily="34" charset="0"/>
                <a:cs typeface="Calibri" panose="020F0502020204030204" pitchFamily="34" charset="0"/>
              </a:rPr>
              <a:t>Flood water management, coastal erosion and the impacts of a rise in sea-levels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4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400" b="0" dirty="0">
                <a:latin typeface="Calibri" panose="020F0502020204030204" pitchFamily="34" charset="0"/>
                <a:cs typeface="Calibri" panose="020F0502020204030204" pitchFamily="34" charset="0"/>
              </a:rPr>
              <a:t>An all-island review of risks, assets and infrastructure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4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400" b="0" dirty="0">
                <a:latin typeface="Calibri" panose="020F0502020204030204" pitchFamily="34" charset="0"/>
                <a:cs typeface="Calibri" panose="020F0502020204030204" pitchFamily="34" charset="0"/>
              </a:rPr>
              <a:t>Significant gap in information on changing ocean and climate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4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400" b="0" dirty="0">
                <a:latin typeface="Calibri" panose="020F0502020204030204" pitchFamily="34" charset="0"/>
                <a:cs typeface="Calibri" panose="020F0502020204030204" pitchFamily="34" charset="0"/>
              </a:rPr>
              <a:t>The development of all-island climate services; safe and sustainable food from the ocean; healthy marine environment and ecosystems; and building a sustainable blue economy 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92260588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56248-6465-38AC-71D6-4966A4DD2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440" y="1270001"/>
            <a:ext cx="21874480" cy="1638300"/>
          </a:xfrm>
        </p:spPr>
        <p:txBody>
          <a:bodyPr anchor="b">
            <a:normAutofit/>
          </a:bodyPr>
          <a:lstStyle/>
          <a:p>
            <a:r>
              <a:rPr lang="en-GB" sz="7200" b="1" dirty="0">
                <a:solidFill>
                  <a:srgbClr val="7030A0"/>
                </a:solidFill>
              </a:rPr>
              <a:t>Future Focus 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98A90-1FD5-D940-7C31-F65773216A0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042377" y="4501662"/>
            <a:ext cx="22943038" cy="88587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5400" dirty="0">
                <a:effectLst/>
                <a:latin typeface="+mj-lt"/>
                <a:ea typeface="Aptos" panose="020B0004020202020204" pitchFamily="34" charset="0"/>
                <a:cs typeface="Calibri" panose="020F0502020204030204" pitchFamily="34" charset="0"/>
              </a:rPr>
              <a:t>The appetite for collaboration has continued to build since NESC work, e.g.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4400" dirty="0">
              <a:latin typeface="+mj-lt"/>
              <a:cs typeface="Calibri" panose="020F0502020204030204" pitchFamily="34" charset="0"/>
            </a:endParaRPr>
          </a:p>
          <a:p>
            <a:pPr marL="571500" lvl="4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latin typeface="+mj-lt"/>
                <a:cs typeface="Calibri" panose="020F0502020204030204" pitchFamily="34" charset="0"/>
              </a:rPr>
              <a:t>Research - </a:t>
            </a:r>
            <a:r>
              <a:rPr lang="en-GB" sz="3600" b="0" dirty="0">
                <a:latin typeface="+mj-lt"/>
                <a:cs typeface="Calibri" panose="020F0502020204030204" pitchFamily="34" charset="0"/>
              </a:rPr>
              <a:t>All Island Climate and Biodiversity Research Network, Shared Island, PEACEPLUS</a:t>
            </a:r>
          </a:p>
          <a:p>
            <a:pPr lvl="4" indent="0">
              <a:lnSpc>
                <a:spcPct val="90000"/>
              </a:lnSpc>
              <a:spcAft>
                <a:spcPts val="600"/>
              </a:spcAft>
            </a:pPr>
            <a:endParaRPr lang="en-GB" sz="3600" b="0" dirty="0">
              <a:latin typeface="+mj-lt"/>
              <a:cs typeface="Calibri" panose="020F0502020204030204" pitchFamily="34" charset="0"/>
            </a:endParaRPr>
          </a:p>
          <a:p>
            <a:pPr marL="571500" lvl="3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latin typeface="+mj-lt"/>
                <a:cs typeface="Calibri" panose="020F0502020204030204" pitchFamily="34" charset="0"/>
              </a:rPr>
              <a:t>Civil society - </a:t>
            </a:r>
            <a:r>
              <a:rPr lang="en-GB" sz="3600" b="0" dirty="0">
                <a:latin typeface="+mj-lt"/>
                <a:cs typeface="Calibri" panose="020F0502020204030204" pitchFamily="34" charset="0"/>
              </a:rPr>
              <a:t>Northern Ireland Environment Link (NIEL) and Irish Environmental Network (IEN) collaborations</a:t>
            </a:r>
            <a:endParaRPr lang="en-GB" sz="3600" dirty="0">
              <a:latin typeface="+mj-lt"/>
              <a:cs typeface="Calibri" panose="020F0502020204030204" pitchFamily="34" charset="0"/>
            </a:endParaRPr>
          </a:p>
          <a:p>
            <a:pPr marL="571500" lvl="3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3600" dirty="0">
              <a:latin typeface="+mj-lt"/>
              <a:cs typeface="Calibri" panose="020F0502020204030204" pitchFamily="34" charset="0"/>
            </a:endParaRPr>
          </a:p>
          <a:p>
            <a:pPr marL="571500" lvl="3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latin typeface="+mj-lt"/>
                <a:cs typeface="Calibri" panose="020F0502020204030204" pitchFamily="34" charset="0"/>
              </a:rPr>
              <a:t>Business - </a:t>
            </a:r>
            <a:r>
              <a:rPr lang="en-GB" sz="3600" b="0" dirty="0">
                <a:latin typeface="+mj-lt"/>
                <a:cs typeface="Calibri" panose="020F0502020204030204" pitchFamily="34" charset="0"/>
              </a:rPr>
              <a:t>Ibec and CBI Shared Energy Futures report </a:t>
            </a:r>
            <a:r>
              <a:rPr lang="en-GB" sz="3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Aptos" panose="020B0004020202020204" pitchFamily="34" charset="0"/>
                <a:cs typeface="Calibri" panose="020F0502020204030204" pitchFamily="34" charset="0"/>
              </a:rPr>
              <a:t>called for an "all-island" approach to energy security and climate challenges</a:t>
            </a:r>
          </a:p>
          <a:p>
            <a:pPr marL="571500" lvl="3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3600" b="0" dirty="0">
              <a:solidFill>
                <a:srgbClr val="000000"/>
              </a:solidFill>
              <a:effectLst/>
              <a:highlight>
                <a:srgbClr val="FFFFFF"/>
              </a:highlight>
              <a:latin typeface="+mj-lt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571500" lvl="3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latin typeface="+mj-lt"/>
                <a:cs typeface="Calibri" panose="020F0502020204030204" pitchFamily="34" charset="0"/>
              </a:rPr>
              <a:t>Cross-border Bodies: </a:t>
            </a:r>
            <a:r>
              <a:rPr lang="en-GB" sz="3600" b="0" dirty="0">
                <a:effectLst/>
                <a:latin typeface="+mj-lt"/>
                <a:ea typeface="Aptos" panose="020B0004020202020204" pitchFamily="34" charset="0"/>
                <a:cs typeface="Calibri" panose="020F0502020204030204" pitchFamily="34" charset="0"/>
              </a:rPr>
              <a:t>Loughs Agency leading EU marine tracking project.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3600" b="0" dirty="0">
              <a:latin typeface="+mj-lt"/>
            </a:endParaRPr>
          </a:p>
        </p:txBody>
      </p:sp>
      <p:pic>
        <p:nvPicPr>
          <p:cNvPr id="1026" name="Picture 2" descr="Petition · Save our Environment , save Future❤ - India · Change.org">
            <a:extLst>
              <a:ext uri="{FF2B5EF4-FFF2-40B4-BE49-F238E27FC236}">
                <a16:creationId xmlns:a16="http://schemas.microsoft.com/office/drawing/2014/main" id="{9FE047F6-8DB8-E53E-5533-7BE72EC0E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7446" y="1"/>
            <a:ext cx="7596554" cy="425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16563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56248-6465-38AC-71D6-4966A4DD2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440" y="1270001"/>
            <a:ext cx="21874480" cy="1638300"/>
          </a:xfrm>
        </p:spPr>
        <p:txBody>
          <a:bodyPr anchor="b">
            <a:normAutofit/>
          </a:bodyPr>
          <a:lstStyle/>
          <a:p>
            <a:r>
              <a:rPr lang="en-GB" sz="7200" b="1" dirty="0">
                <a:solidFill>
                  <a:srgbClr val="7030A0"/>
                </a:solidFill>
              </a:rPr>
              <a:t>NESC 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98A90-1FD5-D940-7C31-F65773216A0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954161" y="4983480"/>
            <a:ext cx="22943038" cy="812932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3600" b="0" dirty="0">
              <a:latin typeface="+mj-lt"/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400" dirty="0">
                <a:latin typeface="+mj-lt"/>
              </a:rPr>
              <a:t>NESC has deepened its focus on climate and biodiversity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4400" dirty="0">
              <a:latin typeface="+mj-lt"/>
            </a:endParaRPr>
          </a:p>
          <a:p>
            <a:pPr marL="4114800" lvl="5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700" b="0" dirty="0">
                <a:latin typeface="+mj-lt"/>
              </a:rPr>
              <a:t>Just </a:t>
            </a:r>
            <a:r>
              <a:rPr lang="en-GB" sz="3700" dirty="0">
                <a:latin typeface="+mj-lt"/>
              </a:rPr>
              <a:t>T</a:t>
            </a:r>
            <a:r>
              <a:rPr lang="en-GB" sz="3700" b="0" dirty="0">
                <a:latin typeface="+mj-lt"/>
              </a:rPr>
              <a:t>ransition in Agriculture and Land </a:t>
            </a:r>
            <a:r>
              <a:rPr lang="en-GB" sz="3700" dirty="0">
                <a:latin typeface="+mj-lt"/>
              </a:rPr>
              <a:t>U</a:t>
            </a:r>
            <a:r>
              <a:rPr lang="en-GB" sz="3700" b="0" dirty="0">
                <a:latin typeface="+mj-lt"/>
              </a:rPr>
              <a:t>se report &amp; event</a:t>
            </a:r>
          </a:p>
          <a:p>
            <a:pPr marL="4114800" lvl="5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700" b="0" dirty="0">
                <a:latin typeface="+mj-lt"/>
              </a:rPr>
              <a:t>Natural </a:t>
            </a:r>
            <a:r>
              <a:rPr lang="en-GB" sz="3700" dirty="0">
                <a:latin typeface="+mj-lt"/>
              </a:rPr>
              <a:t>C</a:t>
            </a:r>
            <a:r>
              <a:rPr lang="en-GB" sz="3700" b="0" dirty="0">
                <a:latin typeface="+mj-lt"/>
              </a:rPr>
              <a:t>apital </a:t>
            </a:r>
            <a:r>
              <a:rPr lang="en-GB" sz="3700" dirty="0">
                <a:latin typeface="+mj-lt"/>
              </a:rPr>
              <a:t>A</a:t>
            </a:r>
            <a:r>
              <a:rPr lang="en-GB" sz="3700" b="0" dirty="0">
                <a:latin typeface="+mj-lt"/>
              </a:rPr>
              <a:t>ccounting report &amp; event </a:t>
            </a:r>
          </a:p>
          <a:p>
            <a:endParaRPr lang="en-GB" sz="1600" dirty="0"/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4400" dirty="0">
              <a:latin typeface="+mj-lt"/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400" dirty="0">
                <a:latin typeface="+mj-lt"/>
              </a:rPr>
              <a:t>NESC continues to bring a shared island focus to its work</a:t>
            </a:r>
          </a:p>
          <a:p>
            <a:pPr marL="457200" lvl="2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4400" dirty="0">
              <a:latin typeface="+mj-lt"/>
            </a:endParaRPr>
          </a:p>
          <a:p>
            <a:pPr marL="4114800" lvl="5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700" b="0" dirty="0">
                <a:latin typeface="+mj-lt"/>
              </a:rPr>
              <a:t>Energy research programme  </a:t>
            </a:r>
          </a:p>
          <a:p>
            <a:pPr marL="457200" lvl="4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4400" dirty="0">
              <a:latin typeface="+mj-lt"/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4400" dirty="0">
              <a:latin typeface="+mj-lt"/>
            </a:endParaRPr>
          </a:p>
        </p:txBody>
      </p:sp>
      <p:pic>
        <p:nvPicPr>
          <p:cNvPr id="1026" name="Picture 2" descr="Petition · Save our Environment , save Future❤ - India · Change.org">
            <a:extLst>
              <a:ext uri="{FF2B5EF4-FFF2-40B4-BE49-F238E27FC236}">
                <a16:creationId xmlns:a16="http://schemas.microsoft.com/office/drawing/2014/main" id="{9FE047F6-8DB8-E53E-5533-7BE72EC0E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7446" y="1"/>
            <a:ext cx="7596554" cy="425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27810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Asset 2.png" descr="Asset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1012"/>
            <a:ext cx="24384001" cy="141370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4" name="Group"/>
          <p:cNvGrpSpPr/>
          <p:nvPr/>
        </p:nvGrpSpPr>
        <p:grpSpPr>
          <a:xfrm>
            <a:off x="2572010" y="5784819"/>
            <a:ext cx="20808252" cy="2433431"/>
            <a:chOff x="0" y="708469"/>
            <a:chExt cx="1344331" cy="2433429"/>
          </a:xfrm>
        </p:grpSpPr>
        <p:sp>
          <p:nvSpPr>
            <p:cNvPr id="152" name="Headline Title"/>
            <p:cNvSpPr/>
            <p:nvPr/>
          </p:nvSpPr>
          <p:spPr>
            <a:xfrm>
              <a:off x="0" y="708469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lnSpc>
                  <a:spcPct val="80000"/>
                </a:lnSpc>
                <a:defRPr sz="9000" b="1" spc="-180">
                  <a:solidFill>
                    <a:srgbClr val="FFFFFF"/>
                  </a:solidFill>
                  <a:latin typeface="MADE Evolve Sans"/>
                  <a:ea typeface="MADE Evolve Sans"/>
                  <a:cs typeface="MADE Evolve Sans"/>
                  <a:sym typeface="MADE Evolve Sans"/>
                </a:defRPr>
              </a:lvl1pPr>
            </a:lstStyle>
            <a:p>
              <a:endParaRPr lang="en-GB" sz="9600" dirty="0"/>
            </a:p>
            <a:p>
              <a:r>
                <a:rPr lang="en-GB" sz="9600" dirty="0"/>
                <a:t>                         Thank you </a:t>
              </a:r>
            </a:p>
            <a:p>
              <a:endParaRPr lang="en-GB" sz="9600" dirty="0"/>
            </a:p>
            <a:p>
              <a:r>
                <a:rPr lang="en-GB" sz="6600" dirty="0"/>
                <a:t>                   </a:t>
              </a:r>
            </a:p>
            <a:p>
              <a:r>
                <a:rPr lang="en-GB" sz="9600" dirty="0"/>
                <a:t>	                                    </a:t>
              </a:r>
            </a:p>
          </p:txBody>
        </p:sp>
        <p:sp>
          <p:nvSpPr>
            <p:cNvPr id="153" name="Lorem ipsum dolor sit amet"/>
            <p:cNvSpPr/>
            <p:nvPr/>
          </p:nvSpPr>
          <p:spPr>
            <a:xfrm>
              <a:off x="9023" y="2948295"/>
              <a:ext cx="1335308" cy="193603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5000">
                  <a:solidFill>
                    <a:srgbClr val="FFFFFF"/>
                  </a:solidFill>
                  <a:latin typeface="MADE Evolve Sans Light"/>
                  <a:ea typeface="MADE Evolve Sans Light"/>
                  <a:cs typeface="MADE Evolve Sans Light"/>
                  <a:sym typeface="MADE Evolve Sans Light"/>
                </a:defRPr>
              </a:lvl1pPr>
            </a:lstStyle>
            <a:p>
              <a:r>
                <a:rPr lang="en-US" sz="6000" b="1" dirty="0"/>
                <a:t>                                          www.nesc.ie                      </a:t>
              </a:r>
            </a:p>
            <a:p>
              <a:r>
                <a:rPr lang="en-US" sz="6000" b="1" dirty="0"/>
                <a:t>                               helen.johnston@nesc.ie</a:t>
              </a:r>
            </a:p>
          </p:txBody>
        </p:sp>
      </p:grpSp>
      <p:pic>
        <p:nvPicPr>
          <p:cNvPr id="156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245" y="1274848"/>
            <a:ext cx="9339007" cy="202556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6809867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56248-6465-38AC-71D6-4966A4DD2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711" y="1054632"/>
            <a:ext cx="17940594" cy="1433163"/>
          </a:xfrm>
        </p:spPr>
        <p:txBody>
          <a:bodyPr>
            <a:normAutofit/>
          </a:bodyPr>
          <a:lstStyle/>
          <a:p>
            <a:r>
              <a:rPr lang="en-GB" dirty="0"/>
              <a:t>NESC Shared Island Project</a:t>
            </a:r>
            <a:endParaRPr lang="en-GB" b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635A29-33A4-1416-93DC-EE6A15BF7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19748" y="2487795"/>
            <a:ext cx="8371246" cy="981798"/>
          </a:xfrm>
        </p:spPr>
        <p:txBody>
          <a:bodyPr/>
          <a:lstStyle/>
          <a:p>
            <a:r>
              <a:rPr lang="en-GB" b="1" dirty="0">
                <a:solidFill>
                  <a:schemeClr val="accent3">
                    <a:lumMod val="75000"/>
                  </a:schemeClr>
                </a:solidFill>
              </a:rPr>
              <a:t>Climate &amp; Biodiversity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B4DFB8-A75C-C174-31B7-95ED82A9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6521491" y="2657935"/>
            <a:ext cx="8371236" cy="789496"/>
          </a:xfrm>
        </p:spPr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8 Other Reports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2E9C407-FBAD-CBE7-A2FC-EE749DF277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478267" y="4146446"/>
            <a:ext cx="7717094" cy="8209977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Scoping Paper</a:t>
            </a:r>
          </a:p>
          <a:p>
            <a:r>
              <a:rPr lang="en-GB" dirty="0"/>
              <a:t>Good Jobs</a:t>
            </a:r>
          </a:p>
          <a:p>
            <a:r>
              <a:rPr lang="en-GB" dirty="0"/>
              <a:t>The Island Economy</a:t>
            </a:r>
          </a:p>
          <a:p>
            <a:r>
              <a:rPr lang="en-GB" dirty="0"/>
              <a:t>Regional Perspective</a:t>
            </a:r>
          </a:p>
          <a:p>
            <a:r>
              <a:rPr lang="en-GB" dirty="0"/>
              <a:t>Combating Poverty</a:t>
            </a:r>
          </a:p>
          <a:p>
            <a:r>
              <a:rPr lang="en-GB" dirty="0"/>
              <a:t>Mental Health</a:t>
            </a:r>
          </a:p>
          <a:p>
            <a:r>
              <a:rPr lang="en-GB" dirty="0"/>
              <a:t>Social Enterprise</a:t>
            </a:r>
          </a:p>
          <a:p>
            <a:r>
              <a:rPr lang="en-GB" dirty="0"/>
              <a:t>North-West Focus Group Report</a:t>
            </a:r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CCC101A7-6483-EDEC-0126-DA3141AFB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36" y="119040"/>
            <a:ext cx="5725669" cy="1241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74E123-5916-B094-2694-42A513E47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414" y="3951792"/>
            <a:ext cx="6304236" cy="8629988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01AA6E-F6E0-C355-23DF-9D5554F68A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9748" y="4130877"/>
            <a:ext cx="6344504" cy="82718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27021C-7209-E9C5-BC8D-A974507AA600}"/>
              </a:ext>
            </a:extLst>
          </p:cNvPr>
          <p:cNvSpPr txBox="1"/>
          <p:nvPr/>
        </p:nvSpPr>
        <p:spPr>
          <a:xfrm>
            <a:off x="18079764" y="12827693"/>
            <a:ext cx="501730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600" b="1" dirty="0"/>
              <a:t>www.nesc.ie</a:t>
            </a:r>
            <a:endParaRPr kumimoji="0" lang="en-GB" sz="3600" b="1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B62B25-91FD-275A-5A82-B3ADA6B3A3A0}"/>
              </a:ext>
            </a:extLst>
          </p:cNvPr>
          <p:cNvSpPr txBox="1"/>
          <p:nvPr/>
        </p:nvSpPr>
        <p:spPr>
          <a:xfrm>
            <a:off x="1441958" y="2645779"/>
            <a:ext cx="7197506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800" b="1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Comprehensive Report</a:t>
            </a:r>
          </a:p>
        </p:txBody>
      </p:sp>
    </p:spTree>
    <p:extLst>
      <p:ext uri="{BB962C8B-B14F-4D97-AF65-F5344CB8AC3E}">
        <p14:creationId xmlns:p14="http://schemas.microsoft.com/office/powerpoint/2010/main" val="2501965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56248-6465-38AC-71D6-4966A4DD2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414" y="1246115"/>
            <a:ext cx="21353930" cy="1113361"/>
          </a:xfrm>
        </p:spPr>
        <p:txBody>
          <a:bodyPr>
            <a:normAutofit/>
          </a:bodyPr>
          <a:lstStyle/>
          <a:p>
            <a:pPr algn="ctr"/>
            <a:r>
              <a:rPr lang="en-GB" sz="5000" b="1" dirty="0">
                <a:solidFill>
                  <a:srgbClr val="7030A0"/>
                </a:solidFill>
              </a:rPr>
              <a:t>NESC Three Overarching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98A90-1FD5-D940-7C31-F65773216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404" y="2456441"/>
            <a:ext cx="20510938" cy="1001344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4000" dirty="0"/>
              <a:t>There is very significant support, in practice, for an all-island approach to key economic, social, </a:t>
            </a:r>
            <a:r>
              <a:rPr lang="en-GB" sz="4000" b="1" dirty="0"/>
              <a:t>environmental</a:t>
            </a:r>
            <a:r>
              <a:rPr lang="en-GB" sz="4000" dirty="0"/>
              <a:t>, and well-being challenges</a:t>
            </a:r>
          </a:p>
          <a:p>
            <a:pPr>
              <a:lnSpc>
                <a:spcPct val="110000"/>
              </a:lnSpc>
            </a:pPr>
            <a:r>
              <a:rPr lang="en-GB" sz="4000" b="1" dirty="0"/>
              <a:t>Climate change and biodiversity loss provide a clear and urgent platform for ambitious all-island action and collaboration</a:t>
            </a:r>
          </a:p>
          <a:p>
            <a:r>
              <a:rPr lang="en-GB" sz="4000" b="1" dirty="0"/>
              <a:t>Key factors </a:t>
            </a:r>
            <a:r>
              <a:rPr lang="en-GB" sz="4000" dirty="0"/>
              <a:t>which are shaping current and future collaboration are: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800" dirty="0"/>
              <a:t>A shared agenda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800" dirty="0"/>
              <a:t>Resources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800" dirty="0"/>
              <a:t>Political certainty and support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800" dirty="0"/>
              <a:t>Legislative and regulatory coherence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800" dirty="0"/>
              <a:t>Collaborative projects</a:t>
            </a:r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CCC101A7-6483-EDEC-0126-DA3141AFB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36" y="119040"/>
            <a:ext cx="5725669" cy="1241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47C8F2-353A-8BF7-4A6C-F29F4578C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7214" y="6629400"/>
            <a:ext cx="5176785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2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Green and dry land">
            <a:extLst>
              <a:ext uri="{FF2B5EF4-FFF2-40B4-BE49-F238E27FC236}">
                <a16:creationId xmlns:a16="http://schemas.microsoft.com/office/drawing/2014/main" id="{89D2B750-D14F-1379-8CC9-324549BF1C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36" r="32893"/>
          <a:stretch/>
        </p:blipFill>
        <p:spPr>
          <a:xfrm>
            <a:off x="15434441" y="6497"/>
            <a:ext cx="8949559" cy="13709503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E56248-6465-38AC-71D6-4966A4DD2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9" y="1995215"/>
            <a:ext cx="13644617" cy="1693916"/>
          </a:xfrm>
        </p:spPr>
        <p:txBody>
          <a:bodyPr anchor="b">
            <a:normAutofit fontScale="90000"/>
          </a:bodyPr>
          <a:lstStyle/>
          <a:p>
            <a:r>
              <a:rPr lang="en-GB" sz="7200" b="1" dirty="0">
                <a:solidFill>
                  <a:srgbClr val="7030A0"/>
                </a:solidFill>
              </a:rPr>
              <a:t>Shared Island – Climate Change &amp; Biodiversity 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98A90-1FD5-D940-7C31-F65773216A0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206498" y="5060731"/>
            <a:ext cx="12966701" cy="6660053"/>
          </a:xfrm>
        </p:spPr>
        <p:txBody>
          <a:bodyPr>
            <a:noAutofit/>
          </a:bodyPr>
          <a:lstStyle/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Indifference to geographical boundaries</a:t>
            </a: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Increasing urgency to address these issues in an integrated way</a:t>
            </a: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Both Ireland and Northern Ireland face similar challenges in relation to environmental protection, climate mitigation and protection of biodiversity</a:t>
            </a: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06473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56248-6465-38AC-71D6-4966A4DD2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110" y="1392027"/>
            <a:ext cx="21353930" cy="1113361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/>
              <a:t> Three Key Themes</a:t>
            </a:r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CCC101A7-6483-EDEC-0126-DA3141AFB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36" y="119040"/>
            <a:ext cx="5725669" cy="1241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1FDA7DE-54CD-1EC1-BC72-3BD01D282A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139870" y="2153695"/>
            <a:ext cx="17125950" cy="10471029"/>
          </a:xfrm>
        </p:spPr>
      </p:pic>
    </p:spTree>
    <p:extLst>
      <p:ext uri="{BB962C8B-B14F-4D97-AF65-F5344CB8AC3E}">
        <p14:creationId xmlns:p14="http://schemas.microsoft.com/office/powerpoint/2010/main" val="3262194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98A90-1FD5-D940-7C31-F65773216A0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206500" y="3794760"/>
            <a:ext cx="17976850" cy="9372600"/>
          </a:xfrm>
        </p:spPr>
        <p:txBody>
          <a:bodyPr>
            <a:norm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For integrated climate and biodiversity action across the island to be developed through a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joint statement of common purpose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Outline the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shared climate and biodiversity challenges and ambition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, with a commitment to work collaboratively across sectors and communities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 potential role for the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institutions and bodies established under the Good Friday Agreement</a:t>
            </a:r>
          </a:p>
          <a:p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Explore how to engage </a:t>
            </a:r>
            <a:r>
              <a:rPr lang="en-GB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young people 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an all-island basis &amp; develop </a:t>
            </a:r>
            <a:r>
              <a:rPr lang="en-GB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creative approaches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43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White puzzle with one red piece">
            <a:extLst>
              <a:ext uri="{FF2B5EF4-FFF2-40B4-BE49-F238E27FC236}">
                <a16:creationId xmlns:a16="http://schemas.microsoft.com/office/drawing/2014/main" id="{756AE708-08A1-3984-A53B-8B2F2E3CDE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08" r="28105" b="1"/>
          <a:stretch/>
        </p:blipFill>
        <p:spPr>
          <a:xfrm>
            <a:off x="19183350" y="0"/>
            <a:ext cx="4895850" cy="652780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E56248-6465-38AC-71D6-4966A4DD2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651000"/>
            <a:ext cx="16910050" cy="2368550"/>
          </a:xfrm>
        </p:spPr>
        <p:txBody>
          <a:bodyPr>
            <a:normAutofit/>
          </a:bodyPr>
          <a:lstStyle/>
          <a:p>
            <a:r>
              <a:rPr lang="en-GB" sz="6000" b="1" dirty="0">
                <a:solidFill>
                  <a:srgbClr val="7030A0"/>
                </a:solidFill>
              </a:rPr>
              <a:t>Shared ambition: A shared and inspiring vision and statement of common purpose</a:t>
            </a:r>
          </a:p>
        </p:txBody>
      </p:sp>
    </p:spTree>
    <p:extLst>
      <p:ext uri="{BB962C8B-B14F-4D97-AF65-F5344CB8AC3E}">
        <p14:creationId xmlns:p14="http://schemas.microsoft.com/office/powerpoint/2010/main" val="173475974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Abstract background of green mesh and nodes">
            <a:extLst>
              <a:ext uri="{FF2B5EF4-FFF2-40B4-BE49-F238E27FC236}">
                <a16:creationId xmlns:a16="http://schemas.microsoft.com/office/drawing/2014/main" id="{2D0A5F84-0046-D9F2-14C5-C1BD8F0D90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4" r="40394" b="-1"/>
          <a:stretch/>
        </p:blipFill>
        <p:spPr>
          <a:xfrm>
            <a:off x="19202400" y="84723"/>
            <a:ext cx="4829637" cy="5621105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E56248-6465-38AC-71D6-4966A4DD2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00" y="2032001"/>
            <a:ext cx="15481300" cy="2082799"/>
          </a:xfrm>
        </p:spPr>
        <p:txBody>
          <a:bodyPr anchor="b">
            <a:normAutofit/>
          </a:bodyPr>
          <a:lstStyle/>
          <a:p>
            <a:r>
              <a:rPr lang="en-GB" sz="7200" b="1" dirty="0">
                <a:solidFill>
                  <a:srgbClr val="7030A0"/>
                </a:solidFill>
              </a:rPr>
              <a:t>Shared experience: Support existing collaborations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98A90-1FD5-D940-7C31-F65773216A0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206500" y="5568948"/>
            <a:ext cx="17995900" cy="6877051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400" dirty="0"/>
              <a:t>Use collaborative ways of working on environmental challenges to mitigate against climate change and protect nature 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4400" dirty="0"/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E" sz="4400" dirty="0"/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400" dirty="0"/>
              <a:t>Create a distinct funding stream for exploring the work of existing environmental networks in Ireland and Northern Ireland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4400" dirty="0"/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E" sz="4400" dirty="0"/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400" dirty="0"/>
              <a:t>Series of all-island conferences on key themes</a:t>
            </a:r>
          </a:p>
        </p:txBody>
      </p:sp>
    </p:spTree>
    <p:extLst>
      <p:ext uri="{BB962C8B-B14F-4D97-AF65-F5344CB8AC3E}">
        <p14:creationId xmlns:p14="http://schemas.microsoft.com/office/powerpoint/2010/main" val="237962879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56248-6465-38AC-71D6-4966A4DD2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434" y="2016817"/>
            <a:ext cx="21353930" cy="1113361"/>
          </a:xfrm>
        </p:spPr>
        <p:txBody>
          <a:bodyPr>
            <a:normAutofit/>
          </a:bodyPr>
          <a:lstStyle/>
          <a:p>
            <a:pPr algn="ctr"/>
            <a:r>
              <a:rPr lang="en-GB" sz="5000" b="1" dirty="0">
                <a:solidFill>
                  <a:srgbClr val="7030A0"/>
                </a:solidFill>
              </a:rPr>
              <a:t>Five Areas of Shared Opportunity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98A90-1FD5-D940-7C31-F65773216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811" y="3358055"/>
            <a:ext cx="20510938" cy="90311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4000" dirty="0"/>
              <a:t>Strategic working groups could provide a focus for collaborative, forward-looking discussion and formulation of advice on shared opportunities in key areas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These could include: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4000" b="1" dirty="0"/>
              <a:t>Sustainable Agriculture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4000" b="1" dirty="0"/>
              <a:t>Circular Economy and Bio-economy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4000" b="1" dirty="0"/>
              <a:t>Renewable Energy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4000" b="1" dirty="0"/>
              <a:t>Networks for Nature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4000" b="1" dirty="0"/>
              <a:t>Marine and Coastal Impacts of Climate Change</a:t>
            </a:r>
            <a:endParaRPr lang="en-GB" sz="4000" dirty="0"/>
          </a:p>
          <a:p>
            <a:pPr lvl="1">
              <a:buFont typeface="Arial" panose="020B0604020202020204" pitchFamily="34" charset="0"/>
              <a:buChar char="•"/>
            </a:pPr>
            <a:endParaRPr lang="en-GB" sz="3800" dirty="0"/>
          </a:p>
        </p:txBody>
      </p:sp>
      <p:pic>
        <p:nvPicPr>
          <p:cNvPr id="6" name="Picture 5" descr="Team rowing boat at dawn">
            <a:extLst>
              <a:ext uri="{FF2B5EF4-FFF2-40B4-BE49-F238E27FC236}">
                <a16:creationId xmlns:a16="http://schemas.microsoft.com/office/drawing/2014/main" id="{5AD0DD9B-472C-31D5-05DB-481036D253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7351" y="8784608"/>
            <a:ext cx="7486650" cy="49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00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2398A90-1FD5-D940-7C31-F65773216A0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206500" y="4248504"/>
            <a:ext cx="12604750" cy="8256630"/>
          </a:xfrm>
        </p:spPr>
        <p:txBody>
          <a:bodyPr>
            <a:normAutofit/>
          </a:bodyPr>
          <a:lstStyle/>
          <a:p>
            <a:r>
              <a:rPr lang="en-GB" sz="4400" dirty="0"/>
              <a:t>Potential economies of scale and the resulting opportunity to gain competitive advantage and maximise benefits</a:t>
            </a:r>
          </a:p>
          <a:p>
            <a:endParaRPr lang="en-GB" sz="4400" dirty="0"/>
          </a:p>
          <a:p>
            <a:r>
              <a:rPr lang="en-GB" sz="4400" dirty="0"/>
              <a:t>Both jurisdictions are developing circular economy strategies</a:t>
            </a:r>
          </a:p>
          <a:p>
            <a:endParaRPr lang="en-GB" sz="4400" dirty="0"/>
          </a:p>
          <a:p>
            <a:r>
              <a:rPr lang="en-GB" sz="4400" dirty="0"/>
              <a:t>Initiatives already underway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E56248-6465-38AC-71D6-4966A4DD2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200" y="1419116"/>
            <a:ext cx="20186650" cy="21051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4800" b="1" dirty="0">
                <a:solidFill>
                  <a:srgbClr val="7030A0"/>
                </a:solidFill>
              </a:rPr>
              <a:t>All-Island Opportunities from a Circular Economy and Bio-economy</a:t>
            </a:r>
          </a:p>
        </p:txBody>
      </p:sp>
      <p:pic>
        <p:nvPicPr>
          <p:cNvPr id="26" name="Picture 25" descr="A diagram of a recycling process&#10;&#10;Description automatically generated">
            <a:extLst>
              <a:ext uri="{FF2B5EF4-FFF2-40B4-BE49-F238E27FC236}">
                <a16:creationId xmlns:a16="http://schemas.microsoft.com/office/drawing/2014/main" id="{C805280D-D16A-376A-40F6-2061CD816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557717" y="4400472"/>
            <a:ext cx="9826284" cy="762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8427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7b8f526-3506-4087-a6d9-243e34d2057a" xsi:nil="true"/>
    <lcf76f155ced4ddcb4097134ff3c332f xmlns="c14c0ec2-6cd0-49ed-8e85-4769856cf7b4">
      <Terms xmlns="http://schemas.microsoft.com/office/infopath/2007/PartnerControls"/>
    </lcf76f155ced4ddcb4097134ff3c332f>
    <SharedWithUsers xmlns="27b8f526-3506-4087-a6d9-243e34d2057a">
      <UserInfo>
        <DisplayName>Helen Johnston</DisplayName>
        <AccountId>43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D83C1D512DEE409B0DE7F0268300EE" ma:contentTypeVersion="16" ma:contentTypeDescription="Create a new document." ma:contentTypeScope="" ma:versionID="d8c32fc2b7df7fc8173ac08ff0285546">
  <xsd:schema xmlns:xsd="http://www.w3.org/2001/XMLSchema" xmlns:xs="http://www.w3.org/2001/XMLSchema" xmlns:p="http://schemas.microsoft.com/office/2006/metadata/properties" xmlns:ns2="c14c0ec2-6cd0-49ed-8e85-4769856cf7b4" xmlns:ns3="27b8f526-3506-4087-a6d9-243e34d2057a" targetNamespace="http://schemas.microsoft.com/office/2006/metadata/properties" ma:root="true" ma:fieldsID="82bd7c0271fa5c3796964676da25736d" ns2:_="" ns3:_="">
    <xsd:import namespace="c14c0ec2-6cd0-49ed-8e85-4769856cf7b4"/>
    <xsd:import namespace="27b8f526-3506-4087-a6d9-243e34d205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4c0ec2-6cd0-49ed-8e85-4769856cf7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4d52891e-bd58-4764-9641-f6ff385716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b8f526-3506-4087-a6d9-243e34d2057a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729633df-2b1c-40e0-a454-6cfde6f6aadd}" ma:internalName="TaxCatchAll" ma:showField="CatchAllData" ma:web="27b8f526-3506-4087-a6d9-243e34d205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7CE586-F94E-4315-99EB-6E62245261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8C6D3D-A970-4D93-B9E7-429D98C1C359}">
  <ds:schemaRefs>
    <ds:schemaRef ds:uri="http://purl.org/dc/dcmitype/"/>
    <ds:schemaRef ds:uri="c14c0ec2-6cd0-49ed-8e85-4769856cf7b4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27b8f526-3506-4087-a6d9-243e34d2057a"/>
  </ds:schemaRefs>
</ds:datastoreItem>
</file>

<file path=customXml/itemProps3.xml><?xml version="1.0" encoding="utf-8"?>
<ds:datastoreItem xmlns:ds="http://schemas.openxmlformats.org/officeDocument/2006/customXml" ds:itemID="{317D9854-4B98-4F3E-94BC-AB12ECC1C3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4c0ec2-6cd0-49ed-8e85-4769856cf7b4"/>
    <ds:schemaRef ds:uri="27b8f526-3506-4087-a6d9-243e34d205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1430</TotalTime>
  <Words>657</Words>
  <Application>Microsoft Office PowerPoint</Application>
  <PresentationFormat>Custom</PresentationFormat>
  <Paragraphs>113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Helvetica Neue</vt:lpstr>
      <vt:lpstr>Helvetica Neue Medium</vt:lpstr>
      <vt:lpstr>Roboto</vt:lpstr>
      <vt:lpstr>Wingdings</vt:lpstr>
      <vt:lpstr>21_BasicWhite</vt:lpstr>
      <vt:lpstr>PowerPoint Presentation</vt:lpstr>
      <vt:lpstr>NESC Shared Island Project</vt:lpstr>
      <vt:lpstr>NESC Three Overarching Conclusions</vt:lpstr>
      <vt:lpstr>Shared Island – Climate Change &amp; Biodiversity Loss</vt:lpstr>
      <vt:lpstr> Three Key Themes</vt:lpstr>
      <vt:lpstr>Shared ambition: A shared and inspiring vision and statement of common purpose</vt:lpstr>
      <vt:lpstr>Shared experience: Support existing collaborations</vt:lpstr>
      <vt:lpstr>Five Areas of Shared Opportunity</vt:lpstr>
      <vt:lpstr>All-Island Opportunities from a Circular Economy and Bio-economy</vt:lpstr>
      <vt:lpstr>Valuing Networks for Nature</vt:lpstr>
      <vt:lpstr>Marine and Coastal Impacts of Climate Change </vt:lpstr>
      <vt:lpstr>Future Focus ….</vt:lpstr>
      <vt:lpstr>NESC ….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Johnston</dc:creator>
  <cp:lastModifiedBy>Helen Johnston</cp:lastModifiedBy>
  <cp:revision>24</cp:revision>
  <cp:lastPrinted>2024-05-31T07:45:37Z</cp:lastPrinted>
  <dcterms:modified xsi:type="dcterms:W3CDTF">2024-05-31T10:41:47Z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0x0101000DD83C1D512DEE409B0DE7F0268300EE</vt:lpwstr>
  </property>
  <property fmtid="{D5CDD505-2E9C-101B-9397-08002B2CF9AE}" pid="3" name="MediaServiceImageTags">
    <vt:lpwstr/>
  </property>
</Properties>
</file>